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8" r:id="rId3"/>
    <p:sldId id="275" r:id="rId4"/>
    <p:sldId id="260" r:id="rId5"/>
    <p:sldId id="276" r:id="rId6"/>
    <p:sldId id="257" r:id="rId7"/>
    <p:sldId id="277" r:id="rId8"/>
    <p:sldId id="263" r:id="rId9"/>
    <p:sldId id="278" r:id="rId10"/>
    <p:sldId id="310" r:id="rId11"/>
    <p:sldId id="265" r:id="rId12"/>
    <p:sldId id="309" r:id="rId13"/>
    <p:sldId id="266" r:id="rId14"/>
    <p:sldId id="311" r:id="rId15"/>
    <p:sldId id="308" r:id="rId16"/>
    <p:sldId id="268" r:id="rId17"/>
    <p:sldId id="274" r:id="rId18"/>
    <p:sldId id="270" r:id="rId19"/>
    <p:sldId id="269" r:id="rId20"/>
    <p:sldId id="312" r:id="rId21"/>
    <p:sldId id="313" r:id="rId22"/>
    <p:sldId id="314" r:id="rId23"/>
  </p:sldIdLst>
  <p:sldSz cx="9144000" cy="6858000" type="screen4x3"/>
  <p:notesSz cx="6797675" cy="987425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78674" autoAdjust="0"/>
  </p:normalViewPr>
  <p:slideViewPr>
    <p:cSldViewPr>
      <p:cViewPr>
        <p:scale>
          <a:sx n="60" d="100"/>
          <a:sy n="60" d="100"/>
        </p:scale>
        <p:origin x="-1434" y="-6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EPAV%20R3\AppData\Local\Microsoft\Windows\Temporary%20Internet%20Files\Content.Outlook\A5UJ70FR\05%2010%2011%20UMEM%20VER&#304;LER&#30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TEPAV%20R3\AppData\Local\Microsoft\Windows\Temporary%20Internet%20Files\Content.Outlook\A5UJ70FR\05%2010%2011%20UMEM%20VER&#304;LER&#30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TEPAV%20R3\AppData\Local\Microsoft\Windows\Temporary%20Internet%20Files\Content.Outlook\A5UJ70FR\05%2010%2011%20UMEM%20VER&#304;LER&#30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dLbls>
            <c:dLbl>
              <c:idx val="0"/>
              <c:layout>
                <c:manualLayout>
                  <c:x val="-0.24037120032956352"/>
                  <c:y val="0.14367061981649906"/>
                </c:manualLayout>
              </c:layout>
              <c:tx>
                <c:rich>
                  <a:bodyPr/>
                  <a:lstStyle/>
                  <a:p>
                    <a:r>
                      <a:rPr lang="en-US" sz="1300"/>
                      <a:t>A</a:t>
                    </a:r>
                    <a:r>
                      <a:rPr lang="en-US"/>
                      <a:t>ged </a:t>
                    </a:r>
                  </a:p>
                  <a:p>
                    <a:r>
                      <a:rPr lang="en-US"/>
                      <a:t>16-24
49%</a:t>
                    </a:r>
                  </a:p>
                </c:rich>
              </c:tx>
              <c:showLegendKey val="0"/>
              <c:showVal val="0"/>
              <c:showCatName val="1"/>
              <c:showSerName val="0"/>
              <c:showPercent val="1"/>
              <c:showBubbleSize val="0"/>
            </c:dLbl>
            <c:dLbl>
              <c:idx val="1"/>
              <c:layout/>
              <c:tx>
                <c:rich>
                  <a:bodyPr/>
                  <a:lstStyle/>
                  <a:p>
                    <a:r>
                      <a:rPr lang="en-US" sz="1300"/>
                      <a:t>A</a:t>
                    </a:r>
                    <a:r>
                      <a:rPr lang="en-US"/>
                      <a:t>ged</a:t>
                    </a:r>
                  </a:p>
                  <a:p>
                    <a:r>
                      <a:rPr lang="en-US"/>
                      <a:t>25-34
39%</a:t>
                    </a:r>
                  </a:p>
                </c:rich>
              </c:tx>
              <c:showLegendKey val="0"/>
              <c:showVal val="0"/>
              <c:showCatName val="1"/>
              <c:showSerName val="0"/>
              <c:showPercent val="1"/>
              <c:showBubbleSize val="0"/>
            </c:dLbl>
            <c:dLbl>
              <c:idx val="2"/>
              <c:layout>
                <c:manualLayout>
                  <c:x val="8.599497131539284E-2"/>
                  <c:y val="0.16268025716020437"/>
                </c:manualLayout>
              </c:layout>
              <c:tx>
                <c:rich>
                  <a:bodyPr/>
                  <a:lstStyle/>
                  <a:p>
                    <a:r>
                      <a:rPr lang="en-US" sz="1300" dirty="0" smtClean="0">
                        <a:solidFill>
                          <a:schemeClr val="bg1"/>
                        </a:solidFill>
                      </a:rPr>
                      <a:t>3</a:t>
                    </a:r>
                    <a:r>
                      <a:rPr lang="en-US" dirty="0" smtClean="0">
                        <a:solidFill>
                          <a:schemeClr val="bg1"/>
                        </a:solidFill>
                      </a:rPr>
                      <a:t>5-44</a:t>
                    </a:r>
                    <a:r>
                      <a:rPr lang="en-US" dirty="0">
                        <a:solidFill>
                          <a:schemeClr val="bg1"/>
                        </a:solidFill>
                      </a:rPr>
                      <a:t>
</a:t>
                    </a:r>
                    <a:r>
                      <a:rPr lang="en-US" b="1" dirty="0">
                        <a:solidFill>
                          <a:schemeClr val="bg1"/>
                        </a:solidFill>
                      </a:rPr>
                      <a:t>11%</a:t>
                    </a:r>
                  </a:p>
                </c:rich>
              </c:tx>
              <c:showLegendKey val="0"/>
              <c:showVal val="0"/>
              <c:showCatName val="1"/>
              <c:showSerName val="0"/>
              <c:showPercent val="1"/>
              <c:showBubbleSize val="0"/>
            </c:dLbl>
            <c:dLbl>
              <c:idx val="3"/>
              <c:layout>
                <c:manualLayout>
                  <c:x val="2.1036308807503692E-2"/>
                  <c:y val="0.16268025716020437"/>
                </c:manualLayout>
              </c:layout>
              <c:tx>
                <c:rich>
                  <a:bodyPr/>
                  <a:lstStyle/>
                  <a:p>
                    <a:r>
                      <a:rPr lang="en-US" sz="1300" dirty="0" smtClean="0">
                        <a:solidFill>
                          <a:schemeClr val="bg1"/>
                        </a:solidFill>
                      </a:rPr>
                      <a:t>4</a:t>
                    </a:r>
                    <a:r>
                      <a:rPr lang="en-US" dirty="0" smtClean="0">
                        <a:solidFill>
                          <a:schemeClr val="bg1"/>
                        </a:solidFill>
                      </a:rPr>
                      <a:t>5</a:t>
                    </a:r>
                    <a:r>
                      <a:rPr lang="tr-TR" dirty="0" smtClean="0">
                        <a:solidFill>
                          <a:schemeClr val="bg1"/>
                        </a:solidFill>
                      </a:rPr>
                      <a:t>+</a:t>
                    </a:r>
                    <a:r>
                      <a:rPr lang="en-US" dirty="0">
                        <a:solidFill>
                          <a:schemeClr val="bg1"/>
                        </a:solidFill>
                      </a:rPr>
                      <a:t>
</a:t>
                    </a:r>
                    <a:r>
                      <a:rPr lang="en-US" b="1" dirty="0">
                        <a:solidFill>
                          <a:schemeClr val="bg1"/>
                        </a:solidFill>
                      </a:rPr>
                      <a:t>1%</a:t>
                    </a:r>
                  </a:p>
                </c:rich>
              </c:tx>
              <c:showLegendKey val="0"/>
              <c:showVal val="0"/>
              <c:showCatName val="1"/>
              <c:showSerName val="0"/>
              <c:showPercent val="1"/>
              <c:showBubbleSize val="0"/>
            </c:dLbl>
            <c:txPr>
              <a:bodyPr/>
              <a:lstStyle/>
              <a:p>
                <a:pPr>
                  <a:defRPr sz="1300"/>
                </a:pPr>
                <a:endParaRPr lang="tr-TR"/>
              </a:p>
            </c:txPr>
            <c:showLegendKey val="0"/>
            <c:showVal val="0"/>
            <c:showCatName val="1"/>
            <c:showSerName val="0"/>
            <c:showPercent val="1"/>
            <c:showBubbleSize val="0"/>
            <c:showLeaderLines val="1"/>
          </c:dLbls>
          <c:cat>
            <c:strRef>
              <c:f>Sayfa1!$G$12:$G$15</c:f>
              <c:strCache>
                <c:ptCount val="4"/>
                <c:pt idx="0">
                  <c:v>16-24</c:v>
                </c:pt>
                <c:pt idx="1">
                  <c:v>25-34</c:v>
                </c:pt>
                <c:pt idx="2">
                  <c:v>35-44</c:v>
                </c:pt>
                <c:pt idx="3">
                  <c:v>45+</c:v>
                </c:pt>
              </c:strCache>
            </c:strRef>
          </c:cat>
          <c:val>
            <c:numRef>
              <c:f>Sayfa1!$H$12:$H$15</c:f>
              <c:numCache>
                <c:formatCode>0%</c:formatCode>
                <c:ptCount val="4"/>
                <c:pt idx="0">
                  <c:v>0.48911099903718375</c:v>
                </c:pt>
                <c:pt idx="1">
                  <c:v>0.39223327678694236</c:v>
                </c:pt>
                <c:pt idx="2">
                  <c:v>0.10696437577369244</c:v>
                </c:pt>
                <c:pt idx="3">
                  <c:v>1.1691348402182404E-2</c:v>
                </c:pt>
              </c:numCache>
            </c:numRef>
          </c:val>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sz="1800"/>
      </a:pPr>
      <a:endParaRPr lang="tr-T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dPt>
            <c:idx val="0"/>
            <c:bubble3D val="0"/>
            <c:spPr>
              <a:solidFill>
                <a:schemeClr val="accent2"/>
              </a:solidFill>
            </c:spPr>
          </c:dPt>
          <c:dPt>
            <c:idx val="1"/>
            <c:bubble3D val="0"/>
            <c:spPr>
              <a:solidFill>
                <a:schemeClr val="accent1"/>
              </a:solidFill>
            </c:spPr>
          </c:dPt>
          <c:dLbls>
            <c:dLbl>
              <c:idx val="0"/>
              <c:layout>
                <c:manualLayout>
                  <c:x val="-0.16406156399880953"/>
                  <c:y val="0.13227696922564147"/>
                </c:manualLayout>
              </c:layout>
              <c:tx>
                <c:rich>
                  <a:bodyPr/>
                  <a:lstStyle/>
                  <a:p>
                    <a:r>
                      <a:rPr lang="en-US" dirty="0">
                        <a:solidFill>
                          <a:schemeClr val="bg1"/>
                        </a:solidFill>
                      </a:rPr>
                      <a:t>Female
</a:t>
                    </a:r>
                    <a:r>
                      <a:rPr lang="en-US" b="1" dirty="0">
                        <a:solidFill>
                          <a:schemeClr val="bg1"/>
                        </a:solidFill>
                      </a:rPr>
                      <a:t>19%</a:t>
                    </a:r>
                  </a:p>
                </c:rich>
              </c:tx>
              <c:showLegendKey val="0"/>
              <c:showVal val="0"/>
              <c:showCatName val="1"/>
              <c:showSerName val="0"/>
              <c:showPercent val="1"/>
              <c:showBubbleSize val="0"/>
            </c:dLbl>
            <c:dLbl>
              <c:idx val="1"/>
              <c:layout/>
              <c:tx>
                <c:rich>
                  <a:bodyPr/>
                  <a:lstStyle/>
                  <a:p>
                    <a:r>
                      <a:rPr lang="en-US" dirty="0"/>
                      <a:t>Male
</a:t>
                    </a:r>
                    <a:r>
                      <a:rPr lang="en-US" b="1" dirty="0"/>
                      <a:t>81%</a:t>
                    </a:r>
                  </a:p>
                </c:rich>
              </c:tx>
              <c:showLegendKey val="0"/>
              <c:showVal val="0"/>
              <c:showCatName val="1"/>
              <c:showSerName val="0"/>
              <c:showPercent val="1"/>
              <c:showBubbleSize val="0"/>
            </c:dLbl>
            <c:txPr>
              <a:bodyPr/>
              <a:lstStyle/>
              <a:p>
                <a:pPr>
                  <a:defRPr sz="1300">
                    <a:solidFill>
                      <a:schemeClr val="bg1"/>
                    </a:solidFill>
                  </a:defRPr>
                </a:pPr>
                <a:endParaRPr lang="tr-TR"/>
              </a:p>
            </c:txPr>
            <c:showLegendKey val="0"/>
            <c:showVal val="0"/>
            <c:showCatName val="1"/>
            <c:showSerName val="0"/>
            <c:showPercent val="1"/>
            <c:showBubbleSize val="0"/>
            <c:showLeaderLines val="1"/>
          </c:dLbls>
          <c:cat>
            <c:strRef>
              <c:f>Sayfa1!$N$14:$N$15</c:f>
              <c:strCache>
                <c:ptCount val="2"/>
                <c:pt idx="0">
                  <c:v>Female</c:v>
                </c:pt>
                <c:pt idx="1">
                  <c:v>Male</c:v>
                </c:pt>
              </c:strCache>
            </c:strRef>
          </c:cat>
          <c:val>
            <c:numRef>
              <c:f>Sayfa1!$O$14:$O$15</c:f>
              <c:numCache>
                <c:formatCode>0%</c:formatCode>
                <c:ptCount val="2"/>
                <c:pt idx="0">
                  <c:v>0.19</c:v>
                </c:pt>
                <c:pt idx="1">
                  <c:v>0.81</c:v>
                </c:pt>
              </c:numCache>
            </c:numRef>
          </c:val>
        </c:ser>
        <c:dLbls>
          <c:showLegendKey val="0"/>
          <c:showVal val="0"/>
          <c:showCatName val="1"/>
          <c:showSerName val="0"/>
          <c:showPercent val="1"/>
          <c:showBubbleSize val="0"/>
          <c:showLeaderLines val="1"/>
        </c:dLbls>
      </c:pie3D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dLbls>
            <c:dLbl>
              <c:idx val="0"/>
              <c:layout/>
              <c:tx>
                <c:rich>
                  <a:bodyPr/>
                  <a:lstStyle/>
                  <a:p>
                    <a:r>
                      <a:rPr lang="en-US" sz="1300"/>
                      <a:t>P</a:t>
                    </a:r>
                    <a:r>
                      <a:rPr lang="en-US"/>
                      <a:t>rimary Education
47%</a:t>
                    </a:r>
                  </a:p>
                </c:rich>
              </c:tx>
              <c:showLegendKey val="0"/>
              <c:showVal val="0"/>
              <c:showCatName val="1"/>
              <c:showSerName val="0"/>
              <c:showPercent val="1"/>
              <c:showBubbleSize val="0"/>
            </c:dLbl>
            <c:dLbl>
              <c:idx val="1"/>
              <c:layout/>
              <c:tx>
                <c:rich>
                  <a:bodyPr/>
                  <a:lstStyle/>
                  <a:p>
                    <a:r>
                      <a:rPr lang="en-US" sz="1300"/>
                      <a:t>S</a:t>
                    </a:r>
                    <a:r>
                      <a:rPr lang="en-US"/>
                      <a:t>econdary Education
41%</a:t>
                    </a:r>
                  </a:p>
                </c:rich>
              </c:tx>
              <c:showLegendKey val="0"/>
              <c:showVal val="0"/>
              <c:showCatName val="1"/>
              <c:showSerName val="0"/>
              <c:showPercent val="1"/>
              <c:showBubbleSize val="0"/>
            </c:dLbl>
            <c:dLbl>
              <c:idx val="2"/>
              <c:layout>
                <c:manualLayout>
                  <c:x val="0.14475568678915129"/>
                  <c:y val="0.14351851851851852"/>
                </c:manualLayout>
              </c:layout>
              <c:tx>
                <c:rich>
                  <a:bodyPr/>
                  <a:lstStyle/>
                  <a:p>
                    <a:r>
                      <a:rPr lang="en-US" sz="1300" noProof="0" dirty="0" smtClean="0">
                        <a:solidFill>
                          <a:schemeClr val="bg1"/>
                        </a:solidFill>
                      </a:rPr>
                      <a:t>H</a:t>
                    </a:r>
                    <a:r>
                      <a:rPr lang="en-US" noProof="0" dirty="0" smtClean="0">
                        <a:solidFill>
                          <a:schemeClr val="bg1"/>
                        </a:solidFill>
                      </a:rPr>
                      <a:t>igher</a:t>
                    </a:r>
                    <a:r>
                      <a:rPr lang="en-US" baseline="0" noProof="0" dirty="0" smtClean="0">
                        <a:solidFill>
                          <a:schemeClr val="bg1"/>
                        </a:solidFill>
                      </a:rPr>
                      <a:t> Education </a:t>
                    </a:r>
                    <a:r>
                      <a:rPr lang="en-US" b="1" noProof="0" dirty="0" smtClean="0">
                        <a:solidFill>
                          <a:schemeClr val="bg1"/>
                        </a:solidFill>
                      </a:rPr>
                      <a:t>12%</a:t>
                    </a:r>
                    <a:endParaRPr lang="en-US" b="1" noProof="0" dirty="0">
                      <a:solidFill>
                        <a:schemeClr val="bg1"/>
                      </a:solidFill>
                    </a:endParaRPr>
                  </a:p>
                </c:rich>
              </c:tx>
              <c:showLegendKey val="0"/>
              <c:showVal val="0"/>
              <c:showCatName val="1"/>
              <c:showSerName val="0"/>
              <c:showPercent val="1"/>
              <c:showBubbleSize val="0"/>
            </c:dLbl>
            <c:txPr>
              <a:bodyPr/>
              <a:lstStyle/>
              <a:p>
                <a:pPr>
                  <a:defRPr sz="1300"/>
                </a:pPr>
                <a:endParaRPr lang="tr-TR"/>
              </a:p>
            </c:txPr>
            <c:showLegendKey val="0"/>
            <c:showVal val="0"/>
            <c:showCatName val="1"/>
            <c:showSerName val="0"/>
            <c:showPercent val="1"/>
            <c:showBubbleSize val="0"/>
            <c:showLeaderLines val="1"/>
          </c:dLbls>
          <c:cat>
            <c:strRef>
              <c:f>Sayfa1!$G$22:$G$24</c:f>
              <c:strCache>
                <c:ptCount val="3"/>
                <c:pt idx="0">
                  <c:v>Primary education</c:v>
                </c:pt>
                <c:pt idx="1">
                  <c:v>Secondary education</c:v>
                </c:pt>
                <c:pt idx="2">
                  <c:v>Higher education</c:v>
                </c:pt>
              </c:strCache>
            </c:strRef>
          </c:cat>
          <c:val>
            <c:numRef>
              <c:f>Sayfa1!$H$22:$H$24</c:f>
              <c:numCache>
                <c:formatCode>0%</c:formatCode>
                <c:ptCount val="3"/>
                <c:pt idx="0">
                  <c:v>0.47049653844390443</c:v>
                </c:pt>
                <c:pt idx="1">
                  <c:v>0.41456145981385595</c:v>
                </c:pt>
                <c:pt idx="2">
                  <c:v>0.11494200174224016</c:v>
                </c:pt>
              </c:numCache>
            </c:numRef>
          </c:val>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sz="1800"/>
      </a:pPr>
      <a:endParaRPr lang="tr-T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1" y="1"/>
            <a:ext cx="2945659" cy="493712"/>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50444" y="1"/>
            <a:ext cx="2945659" cy="493712"/>
          </a:xfrm>
          <a:prstGeom prst="rect">
            <a:avLst/>
          </a:prstGeom>
        </p:spPr>
        <p:txBody>
          <a:bodyPr vert="horz" lIns="91440" tIns="45720" rIns="91440" bIns="45720" rtlCol="0"/>
          <a:lstStyle>
            <a:lvl1pPr algn="r">
              <a:defRPr sz="1200"/>
            </a:lvl1pPr>
          </a:lstStyle>
          <a:p>
            <a:fld id="{F38E65B1-E0E1-4474-876A-CD506E1A589A}" type="datetimeFigureOut">
              <a:rPr lang="tr-TR" smtClean="0"/>
              <a:pPr/>
              <a:t>10.11.2015</a:t>
            </a:fld>
            <a:endParaRPr lang="tr-TR"/>
          </a:p>
        </p:txBody>
      </p:sp>
      <p:sp>
        <p:nvSpPr>
          <p:cNvPr id="4" name="3 Slayt Görüntüsü Yer Tutucusu"/>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9768" y="4690269"/>
            <a:ext cx="5438140" cy="4443412"/>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1" y="9378825"/>
            <a:ext cx="2945659" cy="493712"/>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50444" y="9378825"/>
            <a:ext cx="2945659" cy="493712"/>
          </a:xfrm>
          <a:prstGeom prst="rect">
            <a:avLst/>
          </a:prstGeom>
        </p:spPr>
        <p:txBody>
          <a:bodyPr vert="horz" lIns="91440" tIns="45720" rIns="91440" bIns="45720" rtlCol="0" anchor="b"/>
          <a:lstStyle>
            <a:lvl1pPr algn="r">
              <a:defRPr sz="1200"/>
            </a:lvl1pPr>
          </a:lstStyle>
          <a:p>
            <a:fld id="{23A83BB5-9789-427D-A10E-E240A0AD577A}" type="slidenum">
              <a:rPr lang="tr-TR" smtClean="0"/>
              <a:pPr/>
              <a:t>‹#›</a:t>
            </a:fld>
            <a:endParaRPr lang="tr-TR"/>
          </a:p>
        </p:txBody>
      </p:sp>
    </p:spTree>
    <p:extLst>
      <p:ext uri="{BB962C8B-B14F-4D97-AF65-F5344CB8AC3E}">
        <p14:creationId xmlns:p14="http://schemas.microsoft.com/office/powerpoint/2010/main" val="480987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3A83BB5-9789-427D-A10E-E240A0AD577A}" type="slidenum">
              <a:rPr lang="tr-TR" smtClean="0"/>
              <a:pPr/>
              <a:t>1</a:t>
            </a:fld>
            <a:endParaRPr lang="tr-TR"/>
          </a:p>
        </p:txBody>
      </p:sp>
    </p:spTree>
    <p:extLst>
      <p:ext uri="{BB962C8B-B14F-4D97-AF65-F5344CB8AC3E}">
        <p14:creationId xmlns:p14="http://schemas.microsoft.com/office/powerpoint/2010/main" val="928442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noProof="0" dirty="0" smtClean="0"/>
              <a:t>In our project,</a:t>
            </a:r>
            <a:r>
              <a:rPr lang="en-US" baseline="0" noProof="0" dirty="0" smtClean="0"/>
              <a:t> which we denote as UMEM Skills’10, we deal with this two-sided unemployment problem.</a:t>
            </a:r>
          </a:p>
          <a:p>
            <a:r>
              <a:rPr lang="en-US" baseline="0" noProof="0" dirty="0" smtClean="0"/>
              <a:t>In this project, we design courses for unemployed people. However, for the first time, these courses are designed according to the needs of the private sector.</a:t>
            </a:r>
          </a:p>
          <a:p>
            <a:endParaRPr lang="en-US" baseline="0" noProof="0" dirty="0" smtClean="0"/>
          </a:p>
          <a:p>
            <a:endParaRPr lang="en-US" baseline="0" noProof="0" dirty="0" smtClean="0"/>
          </a:p>
          <a:p>
            <a:r>
              <a:rPr lang="en-US" baseline="0" noProof="0" dirty="0" smtClean="0"/>
              <a:t> </a:t>
            </a:r>
            <a:endParaRPr lang="en-US" noProof="0" dirty="0" smtClean="0"/>
          </a:p>
          <a:p>
            <a:endParaRPr lang="tr-TR" dirty="0"/>
          </a:p>
        </p:txBody>
      </p:sp>
      <p:sp>
        <p:nvSpPr>
          <p:cNvPr id="4" name="3 Slayt Numarası Yer Tutucusu"/>
          <p:cNvSpPr>
            <a:spLocks noGrp="1"/>
          </p:cNvSpPr>
          <p:nvPr>
            <p:ph type="sldNum" sz="quarter" idx="10"/>
          </p:nvPr>
        </p:nvSpPr>
        <p:spPr/>
        <p:txBody>
          <a:bodyPr/>
          <a:lstStyle/>
          <a:p>
            <a:fld id="{23A83BB5-9789-427D-A10E-E240A0AD577A}" type="slidenum">
              <a:rPr lang="tr-TR" smtClean="0"/>
              <a:pPr/>
              <a:t>10</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baseline="0" noProof="0" dirty="0" smtClean="0"/>
              <a:t>In the beginning, we have conducted a Vocational Training Needs Analysis in industrialized cities of Turkey, and we have identified the requirements of </a:t>
            </a:r>
            <a:r>
              <a:rPr lang="tr-TR" baseline="0" noProof="0" dirty="0" smtClean="0"/>
              <a:t>8</a:t>
            </a:r>
            <a:r>
              <a:rPr lang="en-US" baseline="0" noProof="0" dirty="0" smtClean="0"/>
              <a:t>000 firms. Then, </a:t>
            </a:r>
            <a:r>
              <a:rPr lang="tr-TR" baseline="0" noProof="0" dirty="0" err="1" smtClean="0"/>
              <a:t>according</a:t>
            </a:r>
            <a:r>
              <a:rPr lang="tr-TR" baseline="0" noProof="0" dirty="0" smtClean="0"/>
              <a:t> </a:t>
            </a:r>
            <a:r>
              <a:rPr lang="tr-TR" baseline="0" noProof="0" dirty="0" err="1" smtClean="0"/>
              <a:t>to</a:t>
            </a:r>
            <a:r>
              <a:rPr lang="tr-TR" baseline="0" noProof="0" dirty="0" smtClean="0"/>
              <a:t> </a:t>
            </a:r>
            <a:r>
              <a:rPr lang="tr-TR" baseline="0" noProof="0" dirty="0" err="1" smtClean="0"/>
              <a:t>the</a:t>
            </a:r>
            <a:r>
              <a:rPr lang="tr-TR" baseline="0" noProof="0" dirty="0" smtClean="0"/>
              <a:t> </a:t>
            </a:r>
            <a:r>
              <a:rPr lang="tr-TR" baseline="0" noProof="0" dirty="0" err="1" smtClean="0"/>
              <a:t>results</a:t>
            </a:r>
            <a:r>
              <a:rPr lang="tr-TR" baseline="0" noProof="0" dirty="0" smtClean="0"/>
              <a:t>, </a:t>
            </a:r>
            <a:r>
              <a:rPr lang="en-US" baseline="0" noProof="0" dirty="0" smtClean="0"/>
              <a:t>we opened courses in the areas most demanded by firms. </a:t>
            </a:r>
            <a:endParaRPr lang="tr-TR" baseline="0" noProof="0" dirty="0" smtClean="0"/>
          </a:p>
          <a:p>
            <a:endParaRPr lang="en-US" baseline="0" noProof="0" dirty="0" smtClean="0"/>
          </a:p>
          <a:p>
            <a:r>
              <a:rPr lang="en-US" baseline="0" noProof="0" dirty="0" smtClean="0"/>
              <a:t>In this system, private sector is at the center of the Vocational Training System in Turkey. Courses are planned according to the demands of firms, and the Chambers of Industry and Commerce take an active role in management of these courses.</a:t>
            </a:r>
          </a:p>
          <a:p>
            <a:endParaRPr lang="en-US" baseline="0" noProof="0" dirty="0" smtClean="0"/>
          </a:p>
          <a:p>
            <a:endParaRPr lang="en-US" baseline="0" noProof="0" dirty="0" smtClean="0"/>
          </a:p>
          <a:p>
            <a:r>
              <a:rPr lang="en-US" baseline="0" noProof="0" dirty="0" smtClean="0"/>
              <a:t> </a:t>
            </a:r>
            <a:endParaRPr lang="en-US" noProof="0" dirty="0" smtClean="0"/>
          </a:p>
          <a:p>
            <a:endParaRPr lang="tr-TR" dirty="0"/>
          </a:p>
        </p:txBody>
      </p:sp>
      <p:sp>
        <p:nvSpPr>
          <p:cNvPr id="4" name="3 Slayt Numarası Yer Tutucusu"/>
          <p:cNvSpPr>
            <a:spLocks noGrp="1"/>
          </p:cNvSpPr>
          <p:nvPr>
            <p:ph type="sldNum" sz="quarter" idx="10"/>
          </p:nvPr>
        </p:nvSpPr>
        <p:spPr/>
        <p:txBody>
          <a:bodyPr/>
          <a:lstStyle/>
          <a:p>
            <a:fld id="{23A83BB5-9789-427D-A10E-E240A0AD577A}" type="slidenum">
              <a:rPr lang="tr-TR" smtClean="0"/>
              <a:pPr/>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3A83BB5-9789-427D-A10E-E240A0AD577A}" type="slidenum">
              <a:rPr lang="tr-TR" smtClean="0"/>
              <a:pPr/>
              <a:t>12</a:t>
            </a:fld>
            <a:endParaRPr lang="tr-TR"/>
          </a:p>
        </p:txBody>
      </p:sp>
    </p:spTree>
    <p:extLst>
      <p:ext uri="{BB962C8B-B14F-4D97-AF65-F5344CB8AC3E}">
        <p14:creationId xmlns:p14="http://schemas.microsoft.com/office/powerpoint/2010/main" val="1024407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en-US" noProof="0" dirty="0"/>
          </a:p>
        </p:txBody>
      </p:sp>
      <p:sp>
        <p:nvSpPr>
          <p:cNvPr id="4" name="3 Slayt Numarası Yer Tutucusu"/>
          <p:cNvSpPr>
            <a:spLocks noGrp="1"/>
          </p:cNvSpPr>
          <p:nvPr>
            <p:ph type="sldNum" sz="quarter" idx="10"/>
          </p:nvPr>
        </p:nvSpPr>
        <p:spPr/>
        <p:txBody>
          <a:bodyPr/>
          <a:lstStyle/>
          <a:p>
            <a:fld id="{23A83BB5-9789-427D-A10E-E240A0AD577A}" type="slidenum">
              <a:rPr lang="tr-TR" smtClean="0"/>
              <a:pPr/>
              <a:t>13</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3A83BB5-9789-427D-A10E-E240A0AD577A}" type="slidenum">
              <a:rPr lang="tr-TR" smtClean="0"/>
              <a:pPr/>
              <a:t>14</a:t>
            </a:fld>
            <a:endParaRPr lang="tr-TR"/>
          </a:p>
        </p:txBody>
      </p:sp>
    </p:spTree>
    <p:extLst>
      <p:ext uri="{BB962C8B-B14F-4D97-AF65-F5344CB8AC3E}">
        <p14:creationId xmlns:p14="http://schemas.microsoft.com/office/powerpoint/2010/main" val="2347529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3A83BB5-9789-427D-A10E-E240A0AD577A}" type="slidenum">
              <a:rPr lang="tr-TR" smtClean="0"/>
              <a:pPr/>
              <a:t>15</a:t>
            </a:fld>
            <a:endParaRPr lang="tr-TR"/>
          </a:p>
        </p:txBody>
      </p:sp>
    </p:spTree>
    <p:extLst>
      <p:ext uri="{BB962C8B-B14F-4D97-AF65-F5344CB8AC3E}">
        <p14:creationId xmlns:p14="http://schemas.microsoft.com/office/powerpoint/2010/main" val="17393631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en-US" noProof="0" dirty="0"/>
          </a:p>
        </p:txBody>
      </p:sp>
      <p:sp>
        <p:nvSpPr>
          <p:cNvPr id="4" name="3 Slayt Numarası Yer Tutucusu"/>
          <p:cNvSpPr>
            <a:spLocks noGrp="1"/>
          </p:cNvSpPr>
          <p:nvPr>
            <p:ph type="sldNum" sz="quarter" idx="10"/>
          </p:nvPr>
        </p:nvSpPr>
        <p:spPr/>
        <p:txBody>
          <a:bodyPr/>
          <a:lstStyle/>
          <a:p>
            <a:fld id="{23A83BB5-9789-427D-A10E-E240A0AD577A}" type="slidenum">
              <a:rPr lang="tr-TR" smtClean="0"/>
              <a:pPr/>
              <a:t>16</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en-US" noProof="0" dirty="0"/>
          </a:p>
        </p:txBody>
      </p:sp>
      <p:sp>
        <p:nvSpPr>
          <p:cNvPr id="4" name="3 Slayt Numarası Yer Tutucusu"/>
          <p:cNvSpPr>
            <a:spLocks noGrp="1"/>
          </p:cNvSpPr>
          <p:nvPr>
            <p:ph type="sldNum" sz="quarter" idx="10"/>
          </p:nvPr>
        </p:nvSpPr>
        <p:spPr/>
        <p:txBody>
          <a:bodyPr/>
          <a:lstStyle/>
          <a:p>
            <a:fld id="{23A83BB5-9789-427D-A10E-E240A0AD577A}" type="slidenum">
              <a:rPr lang="tr-TR" smtClean="0"/>
              <a:pPr/>
              <a:t>17</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en-US" baseline="0" noProof="0" dirty="0" smtClean="0"/>
          </a:p>
          <a:p>
            <a:endParaRPr lang="en-US" noProof="0" dirty="0"/>
          </a:p>
        </p:txBody>
      </p:sp>
      <p:sp>
        <p:nvSpPr>
          <p:cNvPr id="4" name="3 Slayt Numarası Yer Tutucusu"/>
          <p:cNvSpPr>
            <a:spLocks noGrp="1"/>
          </p:cNvSpPr>
          <p:nvPr>
            <p:ph type="sldNum" sz="quarter" idx="10"/>
          </p:nvPr>
        </p:nvSpPr>
        <p:spPr/>
        <p:txBody>
          <a:bodyPr/>
          <a:lstStyle/>
          <a:p>
            <a:fld id="{23A83BB5-9789-427D-A10E-E240A0AD577A}" type="slidenum">
              <a:rPr lang="tr-TR" smtClean="0"/>
              <a:pPr/>
              <a:t>18</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baseline="0" dirty="0" smtClean="0"/>
          </a:p>
        </p:txBody>
      </p:sp>
      <p:sp>
        <p:nvSpPr>
          <p:cNvPr id="4" name="3 Slayt Numarası Yer Tutucusu"/>
          <p:cNvSpPr>
            <a:spLocks noGrp="1"/>
          </p:cNvSpPr>
          <p:nvPr>
            <p:ph type="sldNum" sz="quarter" idx="10"/>
          </p:nvPr>
        </p:nvSpPr>
        <p:spPr/>
        <p:txBody>
          <a:bodyPr/>
          <a:lstStyle/>
          <a:p>
            <a:fld id="{23A83BB5-9789-427D-A10E-E240A0AD577A}" type="slidenum">
              <a:rPr lang="tr-TR" smtClean="0"/>
              <a:pPr/>
              <a:t>19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3A83BB5-9789-427D-A10E-E240A0AD577A}" type="slidenum">
              <a:rPr lang="tr-TR" smtClean="0"/>
              <a:pPr/>
              <a:t>2</a:t>
            </a:fld>
            <a:endParaRPr lang="tr-TR"/>
          </a:p>
        </p:txBody>
      </p:sp>
    </p:spTree>
    <p:extLst>
      <p:ext uri="{BB962C8B-B14F-4D97-AF65-F5344CB8AC3E}">
        <p14:creationId xmlns:p14="http://schemas.microsoft.com/office/powerpoint/2010/main" val="15734781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8E0AE24-8CD8-4CB1-AD96-07ED6C770CB5}" type="slidenum">
              <a:rPr lang="tr-TR" smtClean="0"/>
              <a:pPr/>
              <a:t>20</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3A83BB5-9789-427D-A10E-E240A0AD577A}" type="slidenum">
              <a:rPr lang="tr-TR" smtClean="0"/>
              <a:pPr/>
              <a:t>21</a:t>
            </a:fld>
            <a:endParaRPr lang="tr-TR"/>
          </a:p>
        </p:txBody>
      </p:sp>
    </p:spTree>
    <p:extLst>
      <p:ext uri="{BB962C8B-B14F-4D97-AF65-F5344CB8AC3E}">
        <p14:creationId xmlns:p14="http://schemas.microsoft.com/office/powerpoint/2010/main" val="19510374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en-US" noProof="0" dirty="0"/>
          </a:p>
        </p:txBody>
      </p:sp>
      <p:sp>
        <p:nvSpPr>
          <p:cNvPr id="4" name="3 Slayt Numarası Yer Tutucusu"/>
          <p:cNvSpPr>
            <a:spLocks noGrp="1"/>
          </p:cNvSpPr>
          <p:nvPr>
            <p:ph type="sldNum" sz="quarter" idx="10"/>
          </p:nvPr>
        </p:nvSpPr>
        <p:spPr/>
        <p:txBody>
          <a:bodyPr/>
          <a:lstStyle/>
          <a:p>
            <a:fld id="{23A83BB5-9789-427D-A10E-E240A0AD577A}" type="slidenum">
              <a:rPr lang="tr-TR" smtClean="0"/>
              <a:pPr/>
              <a:t>22</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3A83BB5-9789-427D-A10E-E240A0AD577A}" type="slidenum">
              <a:rPr lang="tr-TR" smtClean="0"/>
              <a:pPr/>
              <a:t>3</a:t>
            </a:fld>
            <a:endParaRPr lang="tr-TR"/>
          </a:p>
        </p:txBody>
      </p:sp>
    </p:spTree>
    <p:extLst>
      <p:ext uri="{BB962C8B-B14F-4D97-AF65-F5344CB8AC3E}">
        <p14:creationId xmlns:p14="http://schemas.microsoft.com/office/powerpoint/2010/main" val="912679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3A83BB5-9789-427D-A10E-E240A0AD577A}"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3A83BB5-9789-427D-A10E-E240A0AD577A}" type="slidenum">
              <a:rPr lang="tr-TR" smtClean="0"/>
              <a:pPr/>
              <a:t>5</a:t>
            </a:fld>
            <a:endParaRPr lang="tr-TR"/>
          </a:p>
        </p:txBody>
      </p:sp>
    </p:spTree>
    <p:extLst>
      <p:ext uri="{BB962C8B-B14F-4D97-AF65-F5344CB8AC3E}">
        <p14:creationId xmlns:p14="http://schemas.microsoft.com/office/powerpoint/2010/main" val="885143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en-US" noProof="0" dirty="0" smtClean="0"/>
          </a:p>
          <a:p>
            <a:endParaRPr lang="en-US" noProof="0" dirty="0"/>
          </a:p>
        </p:txBody>
      </p:sp>
      <p:sp>
        <p:nvSpPr>
          <p:cNvPr id="4" name="3 Slayt Numarası Yer Tutucusu"/>
          <p:cNvSpPr>
            <a:spLocks noGrp="1"/>
          </p:cNvSpPr>
          <p:nvPr>
            <p:ph type="sldNum" sz="quarter" idx="10"/>
          </p:nvPr>
        </p:nvSpPr>
        <p:spPr/>
        <p:txBody>
          <a:bodyPr/>
          <a:lstStyle/>
          <a:p>
            <a:fld id="{23A83BB5-9789-427D-A10E-E240A0AD577A}"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23A83BB5-9789-427D-A10E-E240A0AD577A}" type="slidenum">
              <a:rPr lang="tr-TR" smtClean="0"/>
              <a:pPr/>
              <a:t>7</a:t>
            </a:fld>
            <a:endParaRPr lang="tr-TR"/>
          </a:p>
        </p:txBody>
      </p:sp>
    </p:spTree>
    <p:extLst>
      <p:ext uri="{BB962C8B-B14F-4D97-AF65-F5344CB8AC3E}">
        <p14:creationId xmlns:p14="http://schemas.microsoft.com/office/powerpoint/2010/main" val="1066154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en-US" noProof="0" dirty="0"/>
          </a:p>
        </p:txBody>
      </p:sp>
      <p:sp>
        <p:nvSpPr>
          <p:cNvPr id="4" name="3 Slayt Numarası Yer Tutucusu"/>
          <p:cNvSpPr>
            <a:spLocks noGrp="1"/>
          </p:cNvSpPr>
          <p:nvPr>
            <p:ph type="sldNum" sz="quarter" idx="10"/>
          </p:nvPr>
        </p:nvSpPr>
        <p:spPr/>
        <p:txBody>
          <a:bodyPr/>
          <a:lstStyle/>
          <a:p>
            <a:fld id="{23A83BB5-9789-427D-A10E-E240A0AD577A}" type="slidenum">
              <a:rPr lang="tr-TR" smtClean="0"/>
              <a:pP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3A83BB5-9789-427D-A10E-E240A0AD577A}" type="slidenum">
              <a:rPr lang="tr-TR" smtClean="0"/>
              <a:pPr/>
              <a:t>9</a:t>
            </a:fld>
            <a:endParaRPr lang="tr-TR"/>
          </a:p>
        </p:txBody>
      </p:sp>
    </p:spTree>
    <p:extLst>
      <p:ext uri="{BB962C8B-B14F-4D97-AF65-F5344CB8AC3E}">
        <p14:creationId xmlns:p14="http://schemas.microsoft.com/office/powerpoint/2010/main" val="752841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28DE758-DD71-4F80-A60C-468972EE54EE}" type="datetimeFigureOut">
              <a:rPr lang="tr-TR" smtClean="0"/>
              <a:pPr/>
              <a:t>10.11.2015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863FCE2-C3F3-4CA5-8F41-9F53F1D5428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769262D-DFBD-4410-939B-BB7609AA3796}" type="datetimeFigureOut">
              <a:rPr lang="tr-TR" smtClean="0"/>
              <a:pPr/>
              <a:t>10.11.2015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BB81C8F-7B4F-4928-91C3-6B49294EB4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769262D-DFBD-4410-939B-BB7609AA3796}" type="datetimeFigureOut">
              <a:rPr lang="tr-TR" smtClean="0"/>
              <a:pPr/>
              <a:t>10.11.2015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BB81C8F-7B4F-4928-91C3-6B49294EB4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769262D-DFBD-4410-939B-BB7609AA3796}" type="datetimeFigureOut">
              <a:rPr lang="tr-TR" smtClean="0"/>
              <a:pPr/>
              <a:t>10.11.2015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BB81C8F-7B4F-4928-91C3-6B49294EB4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769262D-DFBD-4410-939B-BB7609AA3796}" type="datetimeFigureOut">
              <a:rPr lang="tr-TR" smtClean="0"/>
              <a:pPr/>
              <a:t>10.11.2015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BB81C8F-7B4F-4928-91C3-6B49294EB4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769262D-DFBD-4410-939B-BB7609AA3796}" type="datetimeFigureOut">
              <a:rPr lang="tr-TR" smtClean="0"/>
              <a:pPr/>
              <a:t>10.11.2015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BB81C8F-7B4F-4928-91C3-6B49294EB4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769262D-DFBD-4410-939B-BB7609AA3796}" type="datetimeFigureOut">
              <a:rPr lang="tr-TR" smtClean="0"/>
              <a:pPr/>
              <a:t>10.11.2015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BB81C8F-7B4F-4928-91C3-6B49294EB4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769262D-DFBD-4410-939B-BB7609AA3796}" type="datetimeFigureOut">
              <a:rPr lang="tr-TR" smtClean="0"/>
              <a:pPr/>
              <a:t>10.11.2015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BB81C8F-7B4F-4928-91C3-6B49294EB4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769262D-DFBD-4410-939B-BB7609AA3796}" type="datetimeFigureOut">
              <a:rPr lang="tr-TR" smtClean="0"/>
              <a:pPr/>
              <a:t>10.11.2015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BB81C8F-7B4F-4928-91C3-6B49294EB4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769262D-DFBD-4410-939B-BB7609AA3796}" type="datetimeFigureOut">
              <a:rPr lang="tr-TR" smtClean="0"/>
              <a:pPr/>
              <a:t>10.11.2015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BB81C8F-7B4F-4928-91C3-6B49294EB4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769262D-DFBD-4410-939B-BB7609AA3796}" type="datetimeFigureOut">
              <a:rPr lang="tr-TR" smtClean="0"/>
              <a:pPr/>
              <a:t>10.11.2015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BB81C8F-7B4F-4928-91C3-6B49294EB4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9262D-DFBD-4410-939B-BB7609AA3796}" type="datetimeFigureOut">
              <a:rPr lang="tr-TR" smtClean="0"/>
              <a:pPr/>
              <a:t>10.11.2015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81C8F-7B4F-4928-91C3-6B49294EB4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hart" Target="../charts/chart3.xml"/><Relationship Id="rId4" Type="http://schemas.openxmlformats.org/officeDocument/2006/relationships/chart" Target="../charts/char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708920"/>
            <a:ext cx="7772400" cy="1683619"/>
          </a:xfrm>
        </p:spPr>
        <p:txBody>
          <a:bodyPr>
            <a:normAutofit fontScale="90000"/>
          </a:bodyPr>
          <a:lstStyle/>
          <a:p>
            <a:r>
              <a:rPr lang="tr-TR" sz="4000" b="1" dirty="0" smtClean="0"/>
              <a:t/>
            </a:r>
            <a:br>
              <a:rPr lang="tr-TR" sz="4000" b="1" dirty="0" smtClean="0"/>
            </a:br>
            <a:r>
              <a:rPr lang="tr-TR" sz="4000" b="1" dirty="0" smtClean="0"/>
              <a:t/>
            </a:r>
            <a:br>
              <a:rPr lang="tr-TR" sz="4000" b="1" dirty="0" smtClean="0"/>
            </a:br>
            <a:r>
              <a:rPr lang="tr-TR" sz="4000" b="1" dirty="0" smtClean="0"/>
              <a:t/>
            </a:r>
            <a:br>
              <a:rPr lang="tr-TR" sz="4000" b="1" dirty="0" smtClean="0"/>
            </a:br>
            <a:r>
              <a:rPr lang="tr-TR" sz="4000" b="1" dirty="0" smtClean="0"/>
              <a:t/>
            </a:r>
            <a:br>
              <a:rPr lang="tr-TR" sz="4000" b="1" dirty="0" smtClean="0"/>
            </a:br>
            <a:r>
              <a:rPr lang="en-US" sz="4100" b="1" dirty="0" smtClean="0">
                <a:latin typeface="+mn-lt"/>
                <a:ea typeface="+mn-ea"/>
                <a:cs typeface="+mn-cs"/>
              </a:rPr>
              <a:t>Skills’10</a:t>
            </a:r>
            <a:r>
              <a:rPr lang="tr-TR" sz="4100" b="1" dirty="0" smtClean="0">
                <a:latin typeface="+mn-lt"/>
                <a:ea typeface="+mn-ea"/>
                <a:cs typeface="+mn-cs"/>
              </a:rPr>
              <a:t> Project</a:t>
            </a:r>
            <a:r>
              <a:rPr lang="en-US" sz="4100" b="1" dirty="0" smtClean="0">
                <a:latin typeface="+mn-lt"/>
                <a:ea typeface="+mn-ea"/>
                <a:cs typeface="+mn-cs"/>
              </a:rPr>
              <a:t/>
            </a:r>
            <a:br>
              <a:rPr lang="en-US" sz="4100" b="1" dirty="0" smtClean="0">
                <a:latin typeface="+mn-lt"/>
                <a:ea typeface="+mn-ea"/>
                <a:cs typeface="+mn-cs"/>
              </a:rPr>
            </a:br>
            <a:r>
              <a:rPr lang="en-US" sz="4100" b="1" dirty="0" smtClean="0">
                <a:latin typeface="+mn-lt"/>
                <a:ea typeface="+mn-ea"/>
                <a:cs typeface="+mn-cs"/>
              </a:rPr>
              <a:t>Specialized Vocational Training Centers</a:t>
            </a:r>
            <a:r>
              <a:rPr lang="tr-TR" sz="4100" b="1" dirty="0" smtClean="0">
                <a:latin typeface="+mn-lt"/>
                <a:ea typeface="+mn-ea"/>
                <a:cs typeface="+mn-cs"/>
              </a:rPr>
              <a:t/>
            </a:r>
            <a:br>
              <a:rPr lang="tr-TR" sz="4100" b="1" dirty="0" smtClean="0">
                <a:latin typeface="+mn-lt"/>
                <a:ea typeface="+mn-ea"/>
                <a:cs typeface="+mn-cs"/>
              </a:rPr>
            </a:br>
            <a:r>
              <a:rPr lang="tr-TR" sz="4100" b="1" dirty="0" smtClean="0">
                <a:latin typeface="+mn-lt"/>
                <a:ea typeface="+mn-ea"/>
                <a:cs typeface="+mn-cs"/>
              </a:rPr>
              <a:t>Project</a:t>
            </a:r>
            <a:br>
              <a:rPr lang="tr-TR" sz="4100" b="1" dirty="0" smtClean="0">
                <a:latin typeface="+mn-lt"/>
                <a:ea typeface="+mn-ea"/>
                <a:cs typeface="+mn-cs"/>
              </a:rPr>
            </a:br>
            <a:r>
              <a:rPr lang="tr-TR" sz="4100" b="1" dirty="0" smtClean="0">
                <a:latin typeface="+mn-lt"/>
                <a:ea typeface="+mn-ea"/>
                <a:cs typeface="+mn-cs"/>
              </a:rPr>
              <a:t>(UMEM Beceri’10)</a:t>
            </a:r>
            <a:r>
              <a:rPr lang="tr-TR" sz="6600" b="1" dirty="0" smtClean="0">
                <a:effectLst>
                  <a:outerShdw blurRad="38100" dist="38100" dir="2700000" algn="tl">
                    <a:srgbClr val="C0C0C0"/>
                  </a:outerShdw>
                </a:effectLst>
              </a:rPr>
              <a:t/>
            </a:r>
            <a:br>
              <a:rPr lang="tr-TR" sz="6600" b="1" dirty="0" smtClean="0">
                <a:effectLst>
                  <a:outerShdw blurRad="38100" dist="38100" dir="2700000" algn="tl">
                    <a:srgbClr val="C0C0C0"/>
                  </a:outerShdw>
                </a:effectLst>
              </a:rPr>
            </a:br>
            <a:r>
              <a:rPr lang="tr-TR" sz="1600" b="1" dirty="0" smtClean="0">
                <a:effectLst>
                  <a:outerShdw blurRad="38100" dist="38100" dir="2700000" algn="tl">
                    <a:srgbClr val="C0C0C0"/>
                  </a:outerShdw>
                </a:effectLst>
              </a:rPr>
              <a:t/>
            </a:r>
            <a:br>
              <a:rPr lang="tr-TR" sz="1600" b="1" dirty="0" smtClean="0">
                <a:effectLst>
                  <a:outerShdw blurRad="38100" dist="38100" dir="2700000" algn="tl">
                    <a:srgbClr val="C0C0C0"/>
                  </a:outerShdw>
                </a:effectLst>
              </a:rPr>
            </a:br>
            <a:r>
              <a:rPr lang="tr-TR" sz="1600" b="1" dirty="0" smtClean="0">
                <a:effectLst>
                  <a:outerShdw blurRad="38100" dist="38100" dir="2700000" algn="tl">
                    <a:srgbClr val="C0C0C0"/>
                  </a:outerShdw>
                </a:effectLst>
              </a:rPr>
              <a:t/>
            </a:r>
            <a:br>
              <a:rPr lang="tr-TR" sz="1600" b="1" dirty="0" smtClean="0">
                <a:effectLst>
                  <a:outerShdw blurRad="38100" dist="38100" dir="2700000" algn="tl">
                    <a:srgbClr val="C0C0C0"/>
                  </a:outerShdw>
                </a:effectLst>
              </a:rPr>
            </a:br>
            <a:r>
              <a:rPr lang="tr-TR" sz="1600" b="1" dirty="0" smtClean="0">
                <a:effectLst>
                  <a:outerShdw blurRad="38100" dist="38100" dir="2700000" algn="tl">
                    <a:srgbClr val="C0C0C0"/>
                  </a:outerShdw>
                </a:effectLst>
              </a:rPr>
              <a:t/>
            </a:r>
            <a:br>
              <a:rPr lang="tr-TR" sz="1600" b="1" dirty="0" smtClean="0">
                <a:effectLst>
                  <a:outerShdw blurRad="38100" dist="38100" dir="2700000" algn="tl">
                    <a:srgbClr val="C0C0C0"/>
                  </a:outerShdw>
                </a:effectLst>
              </a:rPr>
            </a:br>
            <a:r>
              <a:rPr lang="tr-TR" sz="1600" b="1" dirty="0" smtClean="0">
                <a:effectLst>
                  <a:outerShdw blurRad="38100" dist="38100" dir="2700000" algn="tl">
                    <a:srgbClr val="C0C0C0"/>
                  </a:outerShdw>
                </a:effectLst>
              </a:rPr>
              <a:t/>
            </a:r>
            <a:br>
              <a:rPr lang="tr-TR" sz="1600" b="1" dirty="0" smtClean="0">
                <a:effectLst>
                  <a:outerShdw blurRad="38100" dist="38100" dir="2700000" algn="tl">
                    <a:srgbClr val="C0C0C0"/>
                  </a:outerShdw>
                </a:effectLst>
              </a:rPr>
            </a:br>
            <a:r>
              <a:rPr lang="tr-TR" sz="6600" b="1" dirty="0" smtClean="0">
                <a:effectLst>
                  <a:outerShdw blurRad="38100" dist="38100" dir="2700000" algn="tl">
                    <a:srgbClr val="C0C0C0"/>
                  </a:outerShdw>
                </a:effectLst>
              </a:rPr>
              <a:t/>
            </a:r>
            <a:br>
              <a:rPr lang="tr-TR" sz="6600" b="1" dirty="0" smtClean="0">
                <a:effectLst>
                  <a:outerShdw blurRad="38100" dist="38100" dir="2700000" algn="tl">
                    <a:srgbClr val="C0C0C0"/>
                  </a:outerShdw>
                </a:effectLst>
              </a:rPr>
            </a:br>
            <a:endParaRPr lang="tr-TR" dirty="0"/>
          </a:p>
        </p:txBody>
      </p:sp>
      <p:sp>
        <p:nvSpPr>
          <p:cNvPr id="4" name="2 Alt Başlık"/>
          <p:cNvSpPr txBox="1">
            <a:spLocks/>
          </p:cNvSpPr>
          <p:nvPr/>
        </p:nvSpPr>
        <p:spPr>
          <a:xfrm>
            <a:off x="755576" y="5805264"/>
            <a:ext cx="7992888" cy="792088"/>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2400" b="1" i="0" u="none" strike="noStrike" kern="1200" cap="none" spc="0" normalizeH="0" noProof="0" dirty="0" smtClean="0">
                <a:ln>
                  <a:noFill/>
                </a:ln>
                <a:effectLst/>
                <a:uLnTx/>
                <a:uFillTx/>
                <a:latin typeface="+mn-lt"/>
                <a:ea typeface="+mn-ea"/>
                <a:cs typeface="+mn-cs"/>
              </a:rPr>
              <a:t>Ankara</a:t>
            </a:r>
          </a:p>
          <a:p>
            <a:pPr lvl="0" algn="ctr">
              <a:spcBef>
                <a:spcPct val="20000"/>
              </a:spcBef>
              <a:defRPr/>
            </a:pPr>
            <a:r>
              <a:rPr lang="tr-TR" sz="2400" b="1" dirty="0" err="1"/>
              <a:t>June</a:t>
            </a:r>
            <a:r>
              <a:rPr lang="tr-TR" sz="2400" b="1" dirty="0"/>
              <a:t> </a:t>
            </a:r>
            <a:r>
              <a:rPr lang="tr-TR" sz="2400" b="1" dirty="0" smtClean="0"/>
              <a:t>22, 2015</a:t>
            </a:r>
            <a:endParaRPr kumimoji="0" lang="tr-TR" sz="2400" b="0" i="0" u="none" strike="noStrike" kern="1200" cap="none" spc="0" normalizeH="0" baseline="0" noProof="0" dirty="0">
              <a:ln>
                <a:noFill/>
              </a:ln>
              <a:effectLst/>
              <a:uLnTx/>
              <a:uFillTx/>
              <a:latin typeface="+mn-lt"/>
              <a:ea typeface="+mn-ea"/>
              <a:cs typeface="+mn-cs"/>
            </a:endParaRPr>
          </a:p>
        </p:txBody>
      </p:sp>
      <p:pic>
        <p:nvPicPr>
          <p:cNvPr id="1027" name="Picture 3"/>
          <p:cNvPicPr>
            <a:picLocks noChangeAspect="1" noChangeArrowheads="1"/>
          </p:cNvPicPr>
          <p:nvPr/>
        </p:nvPicPr>
        <p:blipFill>
          <a:blip r:embed="rId3" cstate="print"/>
          <a:srcRect/>
          <a:stretch>
            <a:fillRect/>
          </a:stretch>
        </p:blipFill>
        <p:spPr bwMode="auto">
          <a:xfrm>
            <a:off x="4986581" y="332656"/>
            <a:ext cx="4157419" cy="720000"/>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0" y="188640"/>
            <a:ext cx="9144000" cy="10527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47256" y="1196752"/>
            <a:ext cx="6696744" cy="710952"/>
          </a:xfrm>
        </p:spPr>
        <p:txBody>
          <a:bodyPr>
            <a:normAutofit fontScale="90000"/>
          </a:bodyPr>
          <a:lstStyle/>
          <a:p>
            <a:pPr algn="r"/>
            <a:r>
              <a:rPr lang="tr-TR" dirty="0" smtClean="0">
                <a:solidFill>
                  <a:schemeClr val="bg1"/>
                </a:solidFill>
              </a:rPr>
              <a:t>UMEM Skills’10</a:t>
            </a:r>
            <a:endParaRPr lang="en-US" dirty="0">
              <a:solidFill>
                <a:schemeClr val="bg1"/>
              </a:solidFill>
            </a:endParaRPr>
          </a:p>
        </p:txBody>
      </p:sp>
      <p:sp>
        <p:nvSpPr>
          <p:cNvPr id="3" name="2 İçerik Yer Tutucusu"/>
          <p:cNvSpPr>
            <a:spLocks noGrp="1"/>
          </p:cNvSpPr>
          <p:nvPr>
            <p:ph idx="1"/>
          </p:nvPr>
        </p:nvSpPr>
        <p:spPr>
          <a:xfrm>
            <a:off x="457200" y="2492896"/>
            <a:ext cx="8229600" cy="3960440"/>
          </a:xfrm>
        </p:spPr>
        <p:txBody>
          <a:bodyPr>
            <a:normAutofit/>
          </a:bodyPr>
          <a:lstStyle/>
          <a:p>
            <a:r>
              <a:rPr lang="en-US" dirty="0" smtClean="0"/>
              <a:t>A unique example of Public-Private-University Partnership</a:t>
            </a:r>
            <a:endParaRPr lang="tr-TR" dirty="0" smtClean="0"/>
          </a:p>
          <a:p>
            <a:pPr lvl="1"/>
            <a:r>
              <a:rPr lang="tr-TR" dirty="0" err="1" smtClean="0"/>
              <a:t>Ministry</a:t>
            </a:r>
            <a:r>
              <a:rPr lang="tr-TR" dirty="0" smtClean="0"/>
              <a:t> of </a:t>
            </a:r>
            <a:r>
              <a:rPr lang="tr-TR" dirty="0" err="1" smtClean="0"/>
              <a:t>National</a:t>
            </a:r>
            <a:r>
              <a:rPr lang="tr-TR" dirty="0" smtClean="0"/>
              <a:t> </a:t>
            </a:r>
            <a:r>
              <a:rPr lang="tr-TR" dirty="0" err="1" smtClean="0"/>
              <a:t>Education</a:t>
            </a:r>
            <a:endParaRPr lang="tr-TR" dirty="0" smtClean="0"/>
          </a:p>
          <a:p>
            <a:pPr lvl="1"/>
            <a:r>
              <a:rPr lang="tr-TR" dirty="0" err="1" smtClean="0"/>
              <a:t>Ministry</a:t>
            </a:r>
            <a:r>
              <a:rPr lang="tr-TR" dirty="0" smtClean="0"/>
              <a:t> of </a:t>
            </a:r>
            <a:r>
              <a:rPr lang="tr-TR" dirty="0" err="1" smtClean="0"/>
              <a:t>Labour</a:t>
            </a:r>
            <a:r>
              <a:rPr lang="tr-TR" dirty="0" smtClean="0"/>
              <a:t> </a:t>
            </a:r>
            <a:r>
              <a:rPr lang="tr-TR" dirty="0" err="1" smtClean="0"/>
              <a:t>and</a:t>
            </a:r>
            <a:r>
              <a:rPr lang="tr-TR" dirty="0" smtClean="0"/>
              <a:t> </a:t>
            </a:r>
            <a:r>
              <a:rPr lang="tr-TR" dirty="0" err="1" smtClean="0"/>
              <a:t>Social</a:t>
            </a:r>
            <a:r>
              <a:rPr lang="tr-TR" dirty="0" smtClean="0"/>
              <a:t> Security</a:t>
            </a:r>
          </a:p>
          <a:p>
            <a:pPr lvl="1"/>
            <a:r>
              <a:rPr lang="tr-TR" dirty="0" smtClean="0"/>
              <a:t>İŞKUR – </a:t>
            </a:r>
            <a:r>
              <a:rPr lang="tr-TR" dirty="0" err="1" smtClean="0"/>
              <a:t>National</a:t>
            </a:r>
            <a:r>
              <a:rPr lang="tr-TR" dirty="0" smtClean="0"/>
              <a:t> </a:t>
            </a:r>
            <a:r>
              <a:rPr lang="tr-TR" dirty="0" err="1" smtClean="0"/>
              <a:t>Employment</a:t>
            </a:r>
            <a:r>
              <a:rPr lang="tr-TR" dirty="0" smtClean="0"/>
              <a:t> </a:t>
            </a:r>
            <a:r>
              <a:rPr lang="tr-TR" dirty="0" err="1" smtClean="0"/>
              <a:t>Agency</a:t>
            </a:r>
            <a:endParaRPr lang="tr-TR" dirty="0" smtClean="0"/>
          </a:p>
          <a:p>
            <a:pPr lvl="1"/>
            <a:r>
              <a:rPr lang="tr-TR" dirty="0" smtClean="0"/>
              <a:t>TOBB</a:t>
            </a:r>
          </a:p>
          <a:p>
            <a:pPr lvl="1"/>
            <a:r>
              <a:rPr lang="tr-TR" dirty="0" smtClean="0"/>
              <a:t>TOBB </a:t>
            </a:r>
            <a:r>
              <a:rPr lang="tr-TR" dirty="0" err="1" smtClean="0"/>
              <a:t>University</a:t>
            </a:r>
            <a:r>
              <a:rPr lang="tr-TR" dirty="0" smtClean="0"/>
              <a:t> of </a:t>
            </a:r>
            <a:r>
              <a:rPr lang="tr-TR" dirty="0" err="1" smtClean="0"/>
              <a:t>Economics</a:t>
            </a:r>
            <a:r>
              <a:rPr lang="tr-TR" dirty="0" smtClean="0"/>
              <a:t> </a:t>
            </a:r>
            <a:r>
              <a:rPr lang="tr-TR" dirty="0" err="1" smtClean="0"/>
              <a:t>and</a:t>
            </a:r>
            <a:r>
              <a:rPr lang="tr-TR" dirty="0" smtClean="0"/>
              <a:t> </a:t>
            </a:r>
            <a:r>
              <a:rPr lang="tr-TR" dirty="0" err="1" smtClean="0"/>
              <a:t>Technology</a:t>
            </a:r>
            <a:endParaRPr lang="en-US" dirty="0" smtClean="0"/>
          </a:p>
          <a:p>
            <a:pPr>
              <a:buNone/>
            </a:pPr>
            <a:endParaRPr lang="en-US" dirty="0">
              <a:solidFill>
                <a:schemeClr val="bg1">
                  <a:lumMod val="65000"/>
                </a:schemeClr>
              </a:solidFill>
            </a:endParaRPr>
          </a:p>
        </p:txBody>
      </p:sp>
      <p:sp>
        <p:nvSpPr>
          <p:cNvPr id="4" name="2 İçerik Yer Tutucusu"/>
          <p:cNvSpPr txBox="1">
            <a:spLocks/>
          </p:cNvSpPr>
          <p:nvPr/>
        </p:nvSpPr>
        <p:spPr>
          <a:xfrm>
            <a:off x="539552" y="1916832"/>
            <a:ext cx="8229600" cy="64807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sng" strike="noStrike" kern="1200" cap="none" spc="0" normalizeH="0" baseline="0" dirty="0" smtClean="0">
                <a:ln>
                  <a:noFill/>
                </a:ln>
                <a:solidFill>
                  <a:schemeClr val="tx1"/>
                </a:solidFill>
                <a:effectLst/>
                <a:uLnTx/>
                <a:uFillTx/>
                <a:latin typeface="+mn-lt"/>
                <a:ea typeface="+mn-ea"/>
                <a:cs typeface="+mn-cs"/>
              </a:rPr>
              <a:t>Why</a:t>
            </a:r>
            <a:r>
              <a:rPr kumimoji="0" lang="en-US" sz="3200" b="0" i="0" u="sng" strike="noStrike" kern="1200" cap="none" spc="0" normalizeH="0" dirty="0" smtClean="0">
                <a:ln>
                  <a:noFill/>
                </a:ln>
                <a:solidFill>
                  <a:schemeClr val="tx1"/>
                </a:solidFill>
                <a:effectLst/>
                <a:uLnTx/>
                <a:uFillTx/>
                <a:latin typeface="+mn-lt"/>
                <a:ea typeface="+mn-ea"/>
                <a:cs typeface="+mn-cs"/>
              </a:rPr>
              <a:t> Skills’10 is Different?</a:t>
            </a:r>
            <a:endParaRPr kumimoji="0" lang="en-US" sz="3200" b="0" i="0" u="sng" strike="noStrike" kern="1200" cap="none" spc="0" normalizeH="0" baseline="0" dirty="0" smtClean="0">
              <a:ln>
                <a:noFill/>
              </a:ln>
              <a:solidFill>
                <a:schemeClr val="tx1"/>
              </a:solidFill>
              <a:effectLst/>
              <a:uLnTx/>
              <a:uFillTx/>
              <a:latin typeface="+mn-lt"/>
              <a:ea typeface="+mn-ea"/>
              <a:cs typeface="+mn-cs"/>
            </a:endParaRPr>
          </a:p>
        </p:txBody>
      </p:sp>
      <p:pic>
        <p:nvPicPr>
          <p:cNvPr id="7" name="Picture 3"/>
          <p:cNvPicPr>
            <a:picLocks noChangeAspect="1" noChangeArrowheads="1"/>
          </p:cNvPicPr>
          <p:nvPr/>
        </p:nvPicPr>
        <p:blipFill>
          <a:blip r:embed="rId3" cstate="print"/>
          <a:srcRect/>
          <a:stretch>
            <a:fillRect/>
          </a:stretch>
        </p:blipFill>
        <p:spPr bwMode="auto">
          <a:xfrm>
            <a:off x="4986581" y="332656"/>
            <a:ext cx="4157419" cy="7200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0" y="188640"/>
            <a:ext cx="9144000" cy="1052736"/>
          </a:xfrm>
          <a:prstGeom prst="rect">
            <a:avLst/>
          </a:prstGeom>
          <a:noFill/>
          <a:ln w="9525">
            <a:noFill/>
            <a:miter lim="800000"/>
            <a:headEnd/>
            <a:tailEnd/>
          </a:ln>
        </p:spPr>
      </p:pic>
    </p:spTree>
    <p:extLst>
      <p:ext uri="{BB962C8B-B14F-4D97-AF65-F5344CB8AC3E}">
        <p14:creationId xmlns:p14="http://schemas.microsoft.com/office/powerpoint/2010/main" val="1394747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47256" y="1196752"/>
            <a:ext cx="6696744" cy="710952"/>
          </a:xfrm>
        </p:spPr>
        <p:txBody>
          <a:bodyPr>
            <a:normAutofit fontScale="90000"/>
          </a:bodyPr>
          <a:lstStyle/>
          <a:p>
            <a:pPr algn="r"/>
            <a:r>
              <a:rPr lang="tr-TR" dirty="0" smtClean="0">
                <a:solidFill>
                  <a:schemeClr val="bg1"/>
                </a:solidFill>
              </a:rPr>
              <a:t>UMEM Skills’10</a:t>
            </a:r>
            <a:endParaRPr lang="en-US" dirty="0">
              <a:solidFill>
                <a:schemeClr val="bg1"/>
              </a:solidFill>
            </a:endParaRPr>
          </a:p>
        </p:txBody>
      </p:sp>
      <p:sp>
        <p:nvSpPr>
          <p:cNvPr id="3" name="2 İçerik Yer Tutucusu"/>
          <p:cNvSpPr>
            <a:spLocks noGrp="1"/>
          </p:cNvSpPr>
          <p:nvPr>
            <p:ph idx="1"/>
          </p:nvPr>
        </p:nvSpPr>
        <p:spPr>
          <a:xfrm>
            <a:off x="457200" y="2492896"/>
            <a:ext cx="8229600" cy="3960440"/>
          </a:xfrm>
        </p:spPr>
        <p:txBody>
          <a:bodyPr>
            <a:normAutofit fontScale="85000" lnSpcReduction="10000"/>
          </a:bodyPr>
          <a:lstStyle/>
          <a:p>
            <a:r>
              <a:rPr lang="en-US" dirty="0" smtClean="0"/>
              <a:t>Local Labor Market Analyses are being conducted for the  first time in Turkey</a:t>
            </a:r>
            <a:endParaRPr lang="tr-TR" dirty="0" smtClean="0"/>
          </a:p>
          <a:p>
            <a:pPr lvl="1"/>
            <a:r>
              <a:rPr lang="tr-TR" dirty="0" err="1" smtClean="0"/>
              <a:t>Face</a:t>
            </a:r>
            <a:r>
              <a:rPr lang="tr-TR" dirty="0" smtClean="0"/>
              <a:t> </a:t>
            </a:r>
            <a:r>
              <a:rPr lang="tr-TR" dirty="0" err="1" smtClean="0"/>
              <a:t>to</a:t>
            </a:r>
            <a:r>
              <a:rPr lang="tr-TR" dirty="0" smtClean="0"/>
              <a:t> </a:t>
            </a:r>
            <a:r>
              <a:rPr lang="tr-TR" dirty="0" err="1" smtClean="0"/>
              <a:t>face</a:t>
            </a:r>
            <a:r>
              <a:rPr lang="tr-TR" dirty="0" smtClean="0"/>
              <a:t> </a:t>
            </a:r>
            <a:r>
              <a:rPr lang="tr-TR" dirty="0" err="1" smtClean="0"/>
              <a:t>surveys</a:t>
            </a:r>
            <a:r>
              <a:rPr lang="tr-TR" dirty="0" smtClean="0"/>
              <a:t>;  8000 </a:t>
            </a:r>
            <a:r>
              <a:rPr lang="tr-TR" dirty="0" err="1" smtClean="0"/>
              <a:t>companies</a:t>
            </a:r>
            <a:endParaRPr lang="en-US" dirty="0" smtClean="0"/>
          </a:p>
          <a:p>
            <a:r>
              <a:rPr lang="en-US" dirty="0" smtClean="0"/>
              <a:t>In the new design, private sector is located at the center of the Vocational Training system through the Chambers of Industry and Commerce</a:t>
            </a:r>
          </a:p>
          <a:p>
            <a:r>
              <a:rPr lang="en-US" dirty="0" smtClean="0"/>
              <a:t>Courses for the unemployed are designed according to the  requirements of the private sector, to increase their employment opportunities.</a:t>
            </a:r>
          </a:p>
          <a:p>
            <a:pPr>
              <a:buNone/>
            </a:pPr>
            <a:endParaRPr lang="en-US" dirty="0">
              <a:solidFill>
                <a:schemeClr val="bg1">
                  <a:lumMod val="65000"/>
                </a:schemeClr>
              </a:solidFill>
            </a:endParaRPr>
          </a:p>
        </p:txBody>
      </p:sp>
      <p:sp>
        <p:nvSpPr>
          <p:cNvPr id="4" name="2 İçerik Yer Tutucusu"/>
          <p:cNvSpPr txBox="1">
            <a:spLocks/>
          </p:cNvSpPr>
          <p:nvPr/>
        </p:nvSpPr>
        <p:spPr>
          <a:xfrm>
            <a:off x="539552" y="1916832"/>
            <a:ext cx="8229600" cy="64807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sng" strike="noStrike" kern="1200" cap="none" spc="0" normalizeH="0" baseline="0" dirty="0" smtClean="0">
                <a:ln>
                  <a:noFill/>
                </a:ln>
                <a:solidFill>
                  <a:schemeClr val="tx1"/>
                </a:solidFill>
                <a:effectLst/>
                <a:uLnTx/>
                <a:uFillTx/>
                <a:latin typeface="+mn-lt"/>
                <a:ea typeface="+mn-ea"/>
                <a:cs typeface="+mn-cs"/>
              </a:rPr>
              <a:t>Why</a:t>
            </a:r>
            <a:r>
              <a:rPr kumimoji="0" lang="en-US" sz="3200" b="0" i="0" u="sng" strike="noStrike" kern="1200" cap="none" spc="0" normalizeH="0" dirty="0" smtClean="0">
                <a:ln>
                  <a:noFill/>
                </a:ln>
                <a:solidFill>
                  <a:schemeClr val="tx1"/>
                </a:solidFill>
                <a:effectLst/>
                <a:uLnTx/>
                <a:uFillTx/>
                <a:latin typeface="+mn-lt"/>
                <a:ea typeface="+mn-ea"/>
                <a:cs typeface="+mn-cs"/>
              </a:rPr>
              <a:t> Skills’10 is Different?</a:t>
            </a:r>
            <a:endParaRPr kumimoji="0" lang="en-US" sz="3200" b="0" i="0" u="sng" strike="noStrike" kern="1200" cap="none" spc="0" normalizeH="0" baseline="0" dirty="0" smtClean="0">
              <a:ln>
                <a:noFill/>
              </a:ln>
              <a:solidFill>
                <a:schemeClr val="tx1"/>
              </a:solidFill>
              <a:effectLst/>
              <a:uLnTx/>
              <a:uFillTx/>
              <a:latin typeface="+mn-lt"/>
              <a:ea typeface="+mn-ea"/>
              <a:cs typeface="+mn-cs"/>
            </a:endParaRPr>
          </a:p>
        </p:txBody>
      </p:sp>
      <p:pic>
        <p:nvPicPr>
          <p:cNvPr id="7" name="Picture 3"/>
          <p:cNvPicPr>
            <a:picLocks noChangeAspect="1" noChangeArrowheads="1"/>
          </p:cNvPicPr>
          <p:nvPr/>
        </p:nvPicPr>
        <p:blipFill>
          <a:blip r:embed="rId3" cstate="print"/>
          <a:srcRect/>
          <a:stretch>
            <a:fillRect/>
          </a:stretch>
        </p:blipFill>
        <p:spPr bwMode="auto">
          <a:xfrm>
            <a:off x="4986581" y="332656"/>
            <a:ext cx="4157419" cy="7200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0" y="188640"/>
            <a:ext cx="9144000" cy="10527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564904"/>
            <a:ext cx="8568952" cy="3877891"/>
          </a:xfrm>
        </p:spPr>
        <p:txBody>
          <a:bodyPr>
            <a:normAutofit fontScale="85000" lnSpcReduction="10000"/>
          </a:bodyPr>
          <a:lstStyle/>
          <a:p>
            <a:pPr>
              <a:spcBef>
                <a:spcPts val="1800"/>
              </a:spcBef>
            </a:pPr>
            <a:r>
              <a:rPr lang="en-US" dirty="0" smtClean="0"/>
              <a:t>Firms get involved in the creation of the course</a:t>
            </a:r>
            <a:r>
              <a:rPr lang="tr-TR" dirty="0" smtClean="0"/>
              <a:t> </a:t>
            </a:r>
            <a:r>
              <a:rPr lang="en-US" dirty="0" smtClean="0"/>
              <a:t>curriculum</a:t>
            </a:r>
          </a:p>
          <a:p>
            <a:pPr>
              <a:spcBef>
                <a:spcPts val="1800"/>
              </a:spcBef>
            </a:pPr>
            <a:r>
              <a:rPr lang="en-US" dirty="0" smtClean="0"/>
              <a:t>Firms can choose the trainees they want to employ</a:t>
            </a:r>
          </a:p>
          <a:p>
            <a:pPr>
              <a:spcBef>
                <a:spcPts val="1800"/>
              </a:spcBef>
            </a:pPr>
            <a:r>
              <a:rPr lang="en-US" dirty="0" smtClean="0"/>
              <a:t>Firms’ own foremen can act as trainers in the courses</a:t>
            </a:r>
          </a:p>
          <a:p>
            <a:pPr>
              <a:spcBef>
                <a:spcPts val="1800"/>
              </a:spcBef>
            </a:pPr>
            <a:r>
              <a:rPr lang="en-US" dirty="0" smtClean="0"/>
              <a:t>Firms can observe trainees during the whole process</a:t>
            </a:r>
          </a:p>
          <a:p>
            <a:pPr>
              <a:spcBef>
                <a:spcPts val="1800"/>
              </a:spcBef>
            </a:pPr>
            <a:r>
              <a:rPr lang="en-US" dirty="0" smtClean="0"/>
              <a:t>Firms can provide in</a:t>
            </a:r>
            <a:r>
              <a:rPr lang="tr-TR" dirty="0" smtClean="0"/>
              <a:t>-</a:t>
            </a:r>
            <a:r>
              <a:rPr lang="en-US" dirty="0" smtClean="0"/>
              <a:t>house trainings</a:t>
            </a:r>
            <a:endParaRPr lang="tr-TR" dirty="0"/>
          </a:p>
        </p:txBody>
      </p:sp>
      <p:pic>
        <p:nvPicPr>
          <p:cNvPr id="6" name="Picture 3"/>
          <p:cNvPicPr>
            <a:picLocks noChangeAspect="1" noChangeArrowheads="1"/>
          </p:cNvPicPr>
          <p:nvPr/>
        </p:nvPicPr>
        <p:blipFill>
          <a:blip r:embed="rId3" cstate="print"/>
          <a:srcRect/>
          <a:stretch>
            <a:fillRect/>
          </a:stretch>
        </p:blipFill>
        <p:spPr bwMode="auto">
          <a:xfrm>
            <a:off x="0" y="188640"/>
            <a:ext cx="9144000" cy="1052736"/>
          </a:xfrm>
          <a:prstGeom prst="rect">
            <a:avLst/>
          </a:prstGeom>
          <a:noFill/>
          <a:ln w="9525">
            <a:noFill/>
            <a:miter lim="800000"/>
            <a:headEnd/>
            <a:tailEnd/>
          </a:ln>
        </p:spPr>
      </p:pic>
      <p:sp>
        <p:nvSpPr>
          <p:cNvPr id="10" name="1 Başlık"/>
          <p:cNvSpPr>
            <a:spLocks noGrp="1"/>
          </p:cNvSpPr>
          <p:nvPr>
            <p:ph type="title"/>
          </p:nvPr>
        </p:nvSpPr>
        <p:spPr>
          <a:xfrm>
            <a:off x="2447256" y="1196752"/>
            <a:ext cx="6696744" cy="710952"/>
          </a:xfrm>
        </p:spPr>
        <p:txBody>
          <a:bodyPr>
            <a:normAutofit fontScale="90000"/>
          </a:bodyPr>
          <a:lstStyle/>
          <a:p>
            <a:pPr algn="r"/>
            <a:r>
              <a:rPr lang="tr-TR" dirty="0" smtClean="0">
                <a:solidFill>
                  <a:schemeClr val="bg1"/>
                </a:solidFill>
              </a:rPr>
              <a:t>UMEM Skills’10</a:t>
            </a:r>
            <a:endParaRPr lang="en-US" dirty="0">
              <a:solidFill>
                <a:schemeClr val="bg1"/>
              </a:solidFill>
            </a:endParaRPr>
          </a:p>
        </p:txBody>
      </p:sp>
      <p:sp>
        <p:nvSpPr>
          <p:cNvPr id="11" name="2 İçerik Yer Tutucusu"/>
          <p:cNvSpPr txBox="1">
            <a:spLocks/>
          </p:cNvSpPr>
          <p:nvPr/>
        </p:nvSpPr>
        <p:spPr>
          <a:xfrm>
            <a:off x="539552" y="1916832"/>
            <a:ext cx="8229600" cy="576064"/>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u="sng" dirty="0" smtClean="0"/>
              <a:t>Flexible Project</a:t>
            </a:r>
            <a:endParaRPr kumimoji="0" lang="en-US" sz="3200" b="0" i="0" u="sng" strike="noStrike" kern="1200" cap="none" spc="0" normalizeH="0" baseline="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47256" y="1196752"/>
            <a:ext cx="6696744" cy="710952"/>
          </a:xfrm>
        </p:spPr>
        <p:txBody>
          <a:bodyPr>
            <a:normAutofit fontScale="90000"/>
          </a:bodyPr>
          <a:lstStyle/>
          <a:p>
            <a:pPr algn="r"/>
            <a:r>
              <a:rPr lang="tr-TR" dirty="0" smtClean="0">
                <a:solidFill>
                  <a:schemeClr val="bg1"/>
                </a:solidFill>
              </a:rPr>
              <a:t>UMEM Skills’10</a:t>
            </a:r>
            <a:endParaRPr lang="en-US" dirty="0">
              <a:solidFill>
                <a:schemeClr val="bg1"/>
              </a:solidFill>
            </a:endParaRPr>
          </a:p>
        </p:txBody>
      </p:sp>
      <p:sp>
        <p:nvSpPr>
          <p:cNvPr id="3" name="2 İçerik Yer Tutucusu"/>
          <p:cNvSpPr>
            <a:spLocks noGrp="1"/>
          </p:cNvSpPr>
          <p:nvPr>
            <p:ph idx="1"/>
          </p:nvPr>
        </p:nvSpPr>
        <p:spPr>
          <a:xfrm>
            <a:off x="467544" y="2636912"/>
            <a:ext cx="8229600" cy="4032448"/>
          </a:xfrm>
        </p:spPr>
        <p:txBody>
          <a:bodyPr>
            <a:normAutofit fontScale="77500" lnSpcReduction="20000"/>
          </a:bodyPr>
          <a:lstStyle/>
          <a:p>
            <a:r>
              <a:rPr lang="en-US" dirty="0" smtClean="0"/>
              <a:t>Strengthening the Infrastructure</a:t>
            </a:r>
            <a:endParaRPr lang="tr-TR" dirty="0" smtClean="0"/>
          </a:p>
          <a:p>
            <a:pPr lvl="1"/>
            <a:r>
              <a:rPr lang="en-US" dirty="0" smtClean="0"/>
              <a:t>Renewal of the equipment</a:t>
            </a:r>
            <a:r>
              <a:rPr lang="tr-TR" dirty="0" smtClean="0"/>
              <a:t>, </a:t>
            </a:r>
            <a:r>
              <a:rPr lang="en-US" dirty="0" smtClean="0"/>
              <a:t>Revision of the </a:t>
            </a:r>
            <a:r>
              <a:rPr lang="tr-TR" dirty="0" smtClean="0"/>
              <a:t>curricula, </a:t>
            </a:r>
            <a:r>
              <a:rPr lang="en-US" dirty="0" smtClean="0"/>
              <a:t>Training of the trainers</a:t>
            </a:r>
          </a:p>
          <a:p>
            <a:r>
              <a:rPr lang="en-US" dirty="0" smtClean="0"/>
              <a:t>Labor Market Needs Analysis</a:t>
            </a:r>
            <a:endParaRPr lang="tr-TR" dirty="0" smtClean="0"/>
          </a:p>
          <a:p>
            <a:pPr lvl="1"/>
            <a:r>
              <a:rPr lang="tr-TR" dirty="0" smtClean="0"/>
              <a:t>20</a:t>
            </a:r>
            <a:r>
              <a:rPr lang="en-US" dirty="0" smtClean="0"/>
              <a:t> cities selected as pilot</a:t>
            </a:r>
            <a:r>
              <a:rPr lang="tr-TR" dirty="0" smtClean="0"/>
              <a:t>, </a:t>
            </a:r>
            <a:r>
              <a:rPr lang="en-US" dirty="0" smtClean="0"/>
              <a:t>Capacity building for the remaining cities</a:t>
            </a:r>
          </a:p>
          <a:p>
            <a:r>
              <a:rPr lang="en-US" dirty="0" smtClean="0"/>
              <a:t>Matching the trainees with the firms </a:t>
            </a:r>
            <a:endParaRPr lang="tr-TR" dirty="0" smtClean="0"/>
          </a:p>
          <a:p>
            <a:pPr lvl="1"/>
            <a:r>
              <a:rPr lang="en-US" dirty="0" smtClean="0"/>
              <a:t>Selection of the trainees</a:t>
            </a:r>
            <a:r>
              <a:rPr lang="tr-TR" dirty="0" smtClean="0"/>
              <a:t>, </a:t>
            </a:r>
            <a:r>
              <a:rPr lang="en-US" dirty="0" smtClean="0"/>
              <a:t>Matching the trainees with the firms</a:t>
            </a:r>
          </a:p>
          <a:p>
            <a:r>
              <a:rPr lang="en-US" dirty="0" smtClean="0"/>
              <a:t>Implementation of the courses </a:t>
            </a:r>
            <a:endParaRPr lang="tr-TR" dirty="0" smtClean="0"/>
          </a:p>
          <a:p>
            <a:pPr lvl="1"/>
            <a:r>
              <a:rPr lang="en-US" dirty="0" smtClean="0"/>
              <a:t>Internships provided for successful trainees</a:t>
            </a:r>
            <a:r>
              <a:rPr lang="tr-TR" dirty="0" smtClean="0">
                <a:solidFill>
                  <a:schemeClr val="bg1">
                    <a:lumMod val="65000"/>
                  </a:schemeClr>
                </a:solidFill>
              </a:rPr>
              <a:t>, </a:t>
            </a:r>
            <a:r>
              <a:rPr lang="en-US" dirty="0" smtClean="0"/>
              <a:t>Job placement for successful interns</a:t>
            </a:r>
          </a:p>
        </p:txBody>
      </p:sp>
      <p:sp>
        <p:nvSpPr>
          <p:cNvPr id="4" name="2 İçerik Yer Tutucusu"/>
          <p:cNvSpPr txBox="1">
            <a:spLocks/>
          </p:cNvSpPr>
          <p:nvPr/>
        </p:nvSpPr>
        <p:spPr>
          <a:xfrm>
            <a:off x="539552" y="1916832"/>
            <a:ext cx="8229600" cy="576064"/>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tr-TR" sz="3200" u="sng" dirty="0" smtClean="0"/>
              <a:t>UMEM Skills’10 Activities</a:t>
            </a:r>
            <a:endParaRPr kumimoji="0" lang="en-US" sz="3200" b="0" i="0" u="sng" strike="noStrike" kern="1200" cap="none" spc="0" normalizeH="0" baseline="0" noProof="0" dirty="0">
              <a:ln>
                <a:noFill/>
              </a:ln>
              <a:effectLst/>
              <a:uLnTx/>
              <a:uFillTx/>
              <a:latin typeface="+mn-lt"/>
              <a:ea typeface="+mn-ea"/>
              <a:cs typeface="+mn-cs"/>
            </a:endParaRPr>
          </a:p>
        </p:txBody>
      </p:sp>
      <p:pic>
        <p:nvPicPr>
          <p:cNvPr id="7" name="Picture 3"/>
          <p:cNvPicPr>
            <a:picLocks noChangeAspect="1" noChangeArrowheads="1"/>
          </p:cNvPicPr>
          <p:nvPr/>
        </p:nvPicPr>
        <p:blipFill>
          <a:blip r:embed="rId3" cstate="print"/>
          <a:srcRect/>
          <a:stretch>
            <a:fillRect/>
          </a:stretch>
        </p:blipFill>
        <p:spPr bwMode="auto">
          <a:xfrm>
            <a:off x="4986581" y="332656"/>
            <a:ext cx="4157419" cy="7200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0" y="188640"/>
            <a:ext cx="9144000" cy="10527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47256" y="1196752"/>
            <a:ext cx="6696744" cy="710952"/>
          </a:xfrm>
        </p:spPr>
        <p:txBody>
          <a:bodyPr>
            <a:normAutofit fontScale="90000"/>
          </a:bodyPr>
          <a:lstStyle/>
          <a:p>
            <a:pPr algn="r"/>
            <a:r>
              <a:rPr lang="tr-TR" dirty="0" smtClean="0">
                <a:solidFill>
                  <a:schemeClr val="bg1"/>
                </a:solidFill>
              </a:rPr>
              <a:t>UMEM Skills’10</a:t>
            </a:r>
            <a:endParaRPr lang="tr-TR" dirty="0">
              <a:solidFill>
                <a:schemeClr val="bg1"/>
              </a:solidFill>
            </a:endParaRPr>
          </a:p>
        </p:txBody>
      </p:sp>
      <p:sp>
        <p:nvSpPr>
          <p:cNvPr id="4" name="2 İçerik Yer Tutucusu"/>
          <p:cNvSpPr txBox="1">
            <a:spLocks/>
          </p:cNvSpPr>
          <p:nvPr/>
        </p:nvSpPr>
        <p:spPr>
          <a:xfrm>
            <a:off x="467544" y="1844825"/>
            <a:ext cx="8229600" cy="576064"/>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sng" strike="noStrike" kern="1200" cap="none" spc="0" normalizeH="0" baseline="0" dirty="0" smtClean="0">
                <a:ln>
                  <a:noFill/>
                </a:ln>
                <a:solidFill>
                  <a:schemeClr val="tx1"/>
                </a:solidFill>
                <a:effectLst/>
                <a:uLnTx/>
                <a:uFillTx/>
                <a:latin typeface="+mn-lt"/>
                <a:ea typeface="+mn-ea"/>
                <a:cs typeface="+mn-cs"/>
              </a:rPr>
              <a:t>Process</a:t>
            </a:r>
            <a:endParaRPr kumimoji="0" lang="en-US" sz="3200" b="0" i="0" u="sng" strike="noStrike" kern="1200" cap="none" spc="0" normalizeH="0" baseline="0" dirty="0">
              <a:ln>
                <a:noFill/>
              </a:ln>
              <a:solidFill>
                <a:schemeClr val="tx1"/>
              </a:solidFill>
              <a:effectLst/>
              <a:uLnTx/>
              <a:uFillTx/>
              <a:latin typeface="+mn-lt"/>
              <a:ea typeface="+mn-ea"/>
              <a:cs typeface="+mn-cs"/>
            </a:endParaRPr>
          </a:p>
        </p:txBody>
      </p:sp>
      <p:sp>
        <p:nvSpPr>
          <p:cNvPr id="8" name="7 Yuvarlatılmış Dikdörtgen"/>
          <p:cNvSpPr/>
          <p:nvPr/>
        </p:nvSpPr>
        <p:spPr bwMode="auto">
          <a:xfrm>
            <a:off x="3059832" y="3933056"/>
            <a:ext cx="3456384" cy="504056"/>
          </a:xfrm>
          <a:prstGeom prst="round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b="1" dirty="0" smtClean="0">
                <a:solidFill>
                  <a:schemeClr val="bg1"/>
                </a:solidFill>
              </a:rPr>
              <a:t>Matching trainees and firms</a:t>
            </a:r>
          </a:p>
        </p:txBody>
      </p:sp>
      <p:sp>
        <p:nvSpPr>
          <p:cNvPr id="9" name="8 Yuvarlatılmış Dikdörtgen"/>
          <p:cNvSpPr/>
          <p:nvPr/>
        </p:nvSpPr>
        <p:spPr bwMode="auto">
          <a:xfrm>
            <a:off x="3059832" y="5013176"/>
            <a:ext cx="3456000" cy="504000"/>
          </a:xfrm>
          <a:prstGeom prst="round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b="1" dirty="0" smtClean="0">
                <a:solidFill>
                  <a:schemeClr val="bg1"/>
                </a:solidFill>
              </a:rPr>
              <a:t>Theoretical and Practical Training</a:t>
            </a:r>
          </a:p>
        </p:txBody>
      </p:sp>
      <p:sp>
        <p:nvSpPr>
          <p:cNvPr id="10" name="9 Yuvarlatılmış Dikdörtgen"/>
          <p:cNvSpPr/>
          <p:nvPr/>
        </p:nvSpPr>
        <p:spPr bwMode="auto">
          <a:xfrm>
            <a:off x="3059832" y="5949280"/>
            <a:ext cx="3456000" cy="504000"/>
          </a:xfrm>
          <a:prstGeom prst="round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500" b="1" dirty="0" smtClean="0">
                <a:solidFill>
                  <a:schemeClr val="bg1"/>
                </a:solidFill>
              </a:rPr>
              <a:t>Job Placement</a:t>
            </a:r>
          </a:p>
        </p:txBody>
      </p:sp>
      <p:sp>
        <p:nvSpPr>
          <p:cNvPr id="17" name="16 Yuvarlatılmış Dikdörtgen"/>
          <p:cNvSpPr/>
          <p:nvPr/>
        </p:nvSpPr>
        <p:spPr bwMode="auto">
          <a:xfrm>
            <a:off x="323528" y="3140968"/>
            <a:ext cx="2340000" cy="936104"/>
          </a:xfrm>
          <a:prstGeom prst="round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b="1" dirty="0" smtClean="0">
                <a:solidFill>
                  <a:schemeClr val="bg1"/>
                </a:solidFill>
              </a:rPr>
              <a:t>Supply of skilled labor (applicants for training courses) </a:t>
            </a:r>
          </a:p>
        </p:txBody>
      </p:sp>
      <p:sp>
        <p:nvSpPr>
          <p:cNvPr id="18" name="17 Yuvarlatılmış Dikdörtgen"/>
          <p:cNvSpPr/>
          <p:nvPr/>
        </p:nvSpPr>
        <p:spPr bwMode="auto">
          <a:xfrm>
            <a:off x="6552480" y="3068960"/>
            <a:ext cx="2340000" cy="720080"/>
          </a:xfrm>
          <a:prstGeom prst="roundRect">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b="1" dirty="0" smtClean="0">
                <a:solidFill>
                  <a:schemeClr val="bg1"/>
                </a:solidFill>
              </a:rPr>
              <a:t>Demand for skilled labor</a:t>
            </a:r>
          </a:p>
        </p:txBody>
      </p:sp>
      <p:cxnSp>
        <p:nvCxnSpPr>
          <p:cNvPr id="39" name="38 Şekil"/>
          <p:cNvCxnSpPr>
            <a:stCxn id="18" idx="1"/>
          </p:cNvCxnSpPr>
          <p:nvPr/>
        </p:nvCxnSpPr>
        <p:spPr>
          <a:xfrm rot="10800000" flipV="1">
            <a:off x="6156176" y="3429000"/>
            <a:ext cx="396304" cy="504056"/>
          </a:xfrm>
          <a:prstGeom prst="bentConnector2">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42 Şekil"/>
          <p:cNvCxnSpPr/>
          <p:nvPr/>
        </p:nvCxnSpPr>
        <p:spPr>
          <a:xfrm rot="10800000" flipH="1" flipV="1">
            <a:off x="2699792" y="3429000"/>
            <a:ext cx="503808" cy="504056"/>
          </a:xfrm>
          <a:prstGeom prst="bentConnector2">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43 Düz Ok Bağlayıcısı"/>
          <p:cNvCxnSpPr/>
          <p:nvPr/>
        </p:nvCxnSpPr>
        <p:spPr>
          <a:xfrm>
            <a:off x="4716016" y="4509120"/>
            <a:ext cx="0" cy="432048"/>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44 Düz Ok Bağlayıcısı"/>
          <p:cNvCxnSpPr/>
          <p:nvPr/>
        </p:nvCxnSpPr>
        <p:spPr>
          <a:xfrm>
            <a:off x="4716016" y="5517232"/>
            <a:ext cx="0" cy="432048"/>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9" name="Picture 3"/>
          <p:cNvPicPr>
            <a:picLocks noChangeAspect="1" noChangeArrowheads="1"/>
          </p:cNvPicPr>
          <p:nvPr/>
        </p:nvPicPr>
        <p:blipFill>
          <a:blip r:embed="rId3" cstate="print"/>
          <a:srcRect/>
          <a:stretch>
            <a:fillRect/>
          </a:stretch>
        </p:blipFill>
        <p:spPr bwMode="auto">
          <a:xfrm>
            <a:off x="4986581" y="332656"/>
            <a:ext cx="4157419" cy="720000"/>
          </a:xfrm>
          <a:prstGeom prst="rect">
            <a:avLst/>
          </a:prstGeom>
          <a:noFill/>
          <a:ln w="9525">
            <a:noFill/>
            <a:miter lim="800000"/>
            <a:headEnd/>
            <a:tailEnd/>
          </a:ln>
        </p:spPr>
      </p:pic>
      <p:pic>
        <p:nvPicPr>
          <p:cNvPr id="22" name="Picture 3"/>
          <p:cNvPicPr>
            <a:picLocks noChangeAspect="1" noChangeArrowheads="1"/>
          </p:cNvPicPr>
          <p:nvPr/>
        </p:nvPicPr>
        <p:blipFill>
          <a:blip r:embed="rId4" cstate="print"/>
          <a:srcRect/>
          <a:stretch>
            <a:fillRect/>
          </a:stretch>
        </p:blipFill>
        <p:spPr bwMode="auto">
          <a:xfrm>
            <a:off x="0" y="188640"/>
            <a:ext cx="9144000" cy="1052736"/>
          </a:xfrm>
          <a:prstGeom prst="rect">
            <a:avLst/>
          </a:prstGeom>
          <a:noFill/>
          <a:ln w="9525">
            <a:noFill/>
            <a:miter lim="800000"/>
            <a:headEnd/>
            <a:tailEnd/>
          </a:ln>
        </p:spPr>
      </p:pic>
    </p:spTree>
    <p:extLst>
      <p:ext uri="{BB962C8B-B14F-4D97-AF65-F5344CB8AC3E}">
        <p14:creationId xmlns:p14="http://schemas.microsoft.com/office/powerpoint/2010/main" val="15032037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539552" y="2543944"/>
            <a:ext cx="8157592" cy="381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dirty="0" smtClean="0">
                <a:ln>
                  <a:noFill/>
                </a:ln>
                <a:solidFill>
                  <a:schemeClr val="tx1"/>
                </a:solidFill>
                <a:effectLst/>
                <a:latin typeface="+mj-lt"/>
                <a:cs typeface="Arial" pitchFamily="34" charset="0"/>
              </a:rPr>
              <a:t>Course identification according to the demands and curriculum revision</a:t>
            </a:r>
            <a:endParaRPr kumimoji="0" lang="en-US" b="0" i="0" u="none" strike="noStrike" cap="none" normalizeH="0" baseline="0" dirty="0" smtClean="0">
              <a:ln>
                <a:noFill/>
              </a:ln>
              <a:solidFill>
                <a:schemeClr val="tx1"/>
              </a:solidFill>
              <a:effectLst/>
              <a:latin typeface="+mj-lt"/>
              <a:cs typeface="Arial" pitchFamily="34" charset="0"/>
            </a:endParaRPr>
          </a:p>
        </p:txBody>
      </p:sp>
      <p:sp>
        <p:nvSpPr>
          <p:cNvPr id="8" name="Text Box 5"/>
          <p:cNvSpPr txBox="1">
            <a:spLocks noChangeArrowheads="1"/>
          </p:cNvSpPr>
          <p:nvPr/>
        </p:nvSpPr>
        <p:spPr bwMode="auto">
          <a:xfrm>
            <a:off x="543744" y="3192016"/>
            <a:ext cx="8153400" cy="381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800" b="0" i="0" u="none" strike="noStrike" cap="none" normalizeH="0" baseline="0" dirty="0" smtClean="0">
                <a:ln>
                  <a:noFill/>
                </a:ln>
                <a:solidFill>
                  <a:schemeClr val="tx1"/>
                </a:solidFill>
                <a:effectLst/>
                <a:latin typeface="+mj-lt"/>
                <a:cs typeface="Arial" pitchFamily="34" charset="0"/>
              </a:rPr>
              <a:t>Course</a:t>
            </a:r>
            <a:r>
              <a:rPr kumimoji="0" lang="en-US" sz="1800" b="0" i="0" u="none" strike="noStrike" cap="none" normalizeH="0" dirty="0" smtClean="0">
                <a:ln>
                  <a:noFill/>
                </a:ln>
                <a:solidFill>
                  <a:schemeClr val="tx1"/>
                </a:solidFill>
                <a:effectLst/>
                <a:latin typeface="+mj-lt"/>
                <a:cs typeface="Arial" pitchFamily="34" charset="0"/>
              </a:rPr>
              <a:t> announcements and application collection </a:t>
            </a:r>
            <a:endParaRPr kumimoji="0" lang="en-US" sz="1800" b="0" i="0" u="none" strike="noStrike" cap="none" normalizeH="0" baseline="0" dirty="0" smtClean="0">
              <a:ln>
                <a:noFill/>
              </a:ln>
              <a:solidFill>
                <a:schemeClr val="tx1"/>
              </a:solidFill>
              <a:effectLst/>
              <a:latin typeface="+mj-lt"/>
              <a:cs typeface="Arial" pitchFamily="34" charset="0"/>
            </a:endParaRPr>
          </a:p>
        </p:txBody>
      </p:sp>
      <p:cxnSp>
        <p:nvCxnSpPr>
          <p:cNvPr id="9" name="AutoShape 3"/>
          <p:cNvCxnSpPr>
            <a:cxnSpLocks noChangeShapeType="1"/>
          </p:cNvCxnSpPr>
          <p:nvPr/>
        </p:nvCxnSpPr>
        <p:spPr bwMode="auto">
          <a:xfrm rot="5400000">
            <a:off x="4316041" y="3674343"/>
            <a:ext cx="228600" cy="794"/>
          </a:xfrm>
          <a:prstGeom prst="straightConnector1">
            <a:avLst/>
          </a:prstGeom>
          <a:noFill/>
          <a:ln w="38100">
            <a:solidFill>
              <a:srgbClr val="FF0000"/>
            </a:solidFill>
            <a:round/>
            <a:headEnd/>
            <a:tailEnd type="triangle" w="med" len="med"/>
          </a:ln>
        </p:spPr>
      </p:cxnSp>
      <p:cxnSp>
        <p:nvCxnSpPr>
          <p:cNvPr id="11" name="AutoShape 3"/>
          <p:cNvCxnSpPr>
            <a:cxnSpLocks noChangeShapeType="1"/>
          </p:cNvCxnSpPr>
          <p:nvPr/>
        </p:nvCxnSpPr>
        <p:spPr bwMode="auto">
          <a:xfrm rot="5400000">
            <a:off x="4276750" y="3059782"/>
            <a:ext cx="305594" cy="794"/>
          </a:xfrm>
          <a:prstGeom prst="straightConnector1">
            <a:avLst/>
          </a:prstGeom>
          <a:noFill/>
          <a:ln w="38100">
            <a:solidFill>
              <a:srgbClr val="FF0000"/>
            </a:solidFill>
            <a:round/>
            <a:headEnd/>
            <a:tailEnd type="triangle" w="med" len="med"/>
          </a:ln>
        </p:spPr>
      </p:cxnSp>
      <p:sp>
        <p:nvSpPr>
          <p:cNvPr id="14" name="Text Box 5"/>
          <p:cNvSpPr txBox="1">
            <a:spLocks noChangeArrowheads="1"/>
          </p:cNvSpPr>
          <p:nvPr/>
        </p:nvSpPr>
        <p:spPr bwMode="auto">
          <a:xfrm>
            <a:off x="543744" y="3768080"/>
            <a:ext cx="8153400" cy="381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800" b="0" i="0" u="none" strike="noStrike" cap="none" normalizeH="0" baseline="0" dirty="0" smtClean="0">
                <a:ln>
                  <a:noFill/>
                </a:ln>
                <a:solidFill>
                  <a:schemeClr val="tx1"/>
                </a:solidFill>
                <a:effectLst/>
                <a:latin typeface="+mj-lt"/>
                <a:cs typeface="Arial" pitchFamily="34" charset="0"/>
              </a:rPr>
              <a:t>Determination of the trainees</a:t>
            </a:r>
            <a:r>
              <a:rPr kumimoji="0" lang="en-US" sz="1800" b="0" i="0" u="none" strike="noStrike" cap="none" normalizeH="0" dirty="0" smtClean="0">
                <a:ln>
                  <a:noFill/>
                </a:ln>
                <a:solidFill>
                  <a:schemeClr val="tx1"/>
                </a:solidFill>
                <a:effectLst/>
                <a:latin typeface="+mj-lt"/>
                <a:cs typeface="Arial" pitchFamily="34" charset="0"/>
              </a:rPr>
              <a:t> according to the interviews</a:t>
            </a:r>
            <a:endParaRPr kumimoji="0" lang="en-US" sz="1800" b="0" i="0" u="none" strike="noStrike" cap="none" normalizeH="0" baseline="0" dirty="0" smtClean="0">
              <a:ln>
                <a:noFill/>
              </a:ln>
              <a:solidFill>
                <a:schemeClr val="tx1"/>
              </a:solidFill>
              <a:effectLst/>
              <a:latin typeface="+mj-lt"/>
              <a:cs typeface="Arial" pitchFamily="34" charset="0"/>
            </a:endParaRPr>
          </a:p>
        </p:txBody>
      </p:sp>
      <p:cxnSp>
        <p:nvCxnSpPr>
          <p:cNvPr id="15" name="AutoShape 3"/>
          <p:cNvCxnSpPr>
            <a:cxnSpLocks noChangeShapeType="1"/>
          </p:cNvCxnSpPr>
          <p:nvPr/>
        </p:nvCxnSpPr>
        <p:spPr bwMode="auto">
          <a:xfrm rot="5400000">
            <a:off x="4316041" y="4250407"/>
            <a:ext cx="228600" cy="794"/>
          </a:xfrm>
          <a:prstGeom prst="straightConnector1">
            <a:avLst/>
          </a:prstGeom>
          <a:noFill/>
          <a:ln w="38100">
            <a:solidFill>
              <a:srgbClr val="FF0000"/>
            </a:solidFill>
            <a:round/>
            <a:headEnd/>
            <a:tailEnd type="triangle" w="med" len="med"/>
          </a:ln>
        </p:spPr>
      </p:cxnSp>
      <p:sp>
        <p:nvSpPr>
          <p:cNvPr id="16" name="Text Box 5"/>
          <p:cNvSpPr txBox="1">
            <a:spLocks noChangeArrowheads="1"/>
          </p:cNvSpPr>
          <p:nvPr/>
        </p:nvSpPr>
        <p:spPr bwMode="auto">
          <a:xfrm>
            <a:off x="543744" y="4344144"/>
            <a:ext cx="8153400" cy="381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800" b="0" i="0" u="none" strike="noStrike" cap="none" normalizeH="0" baseline="0" dirty="0" smtClean="0">
                <a:ln>
                  <a:noFill/>
                </a:ln>
                <a:solidFill>
                  <a:schemeClr val="tx1"/>
                </a:solidFill>
                <a:effectLst/>
                <a:latin typeface="+mj-lt"/>
                <a:cs typeface="Arial" pitchFamily="34" charset="0"/>
              </a:rPr>
              <a:t>Initialization</a:t>
            </a:r>
            <a:r>
              <a:rPr kumimoji="0" lang="en-US" sz="1800" b="0" i="0" u="none" strike="noStrike" cap="none" normalizeH="0" dirty="0" smtClean="0">
                <a:ln>
                  <a:noFill/>
                </a:ln>
                <a:solidFill>
                  <a:schemeClr val="tx1"/>
                </a:solidFill>
                <a:effectLst/>
                <a:latin typeface="+mj-lt"/>
                <a:cs typeface="Arial" pitchFamily="34" charset="0"/>
              </a:rPr>
              <a:t> of the courses </a:t>
            </a:r>
            <a:r>
              <a:rPr kumimoji="0" lang="tr-TR" sz="1800" b="0" i="0" u="none" strike="noStrike" cap="none" normalizeH="0" dirty="0" smtClean="0">
                <a:ln>
                  <a:noFill/>
                </a:ln>
                <a:solidFill>
                  <a:schemeClr val="tx1"/>
                </a:solidFill>
                <a:effectLst/>
                <a:latin typeface="+mj-lt"/>
                <a:cs typeface="Arial" pitchFamily="34" charset="0"/>
              </a:rPr>
              <a:t>- </a:t>
            </a:r>
            <a:r>
              <a:rPr kumimoji="0" lang="en-US" sz="1800" b="0" i="0" u="none" strike="noStrike" cap="none" normalizeH="0" dirty="0" smtClean="0">
                <a:ln>
                  <a:noFill/>
                </a:ln>
                <a:solidFill>
                  <a:schemeClr val="tx1"/>
                </a:solidFill>
                <a:effectLst/>
                <a:latin typeface="+mj-lt"/>
                <a:cs typeface="Arial" pitchFamily="34" charset="0"/>
              </a:rPr>
              <a:t>Evaluation of the courses</a:t>
            </a:r>
            <a:endParaRPr kumimoji="0" lang="en-US" sz="1800" b="0" i="0" u="none" strike="noStrike" cap="none" normalizeH="0" baseline="0" dirty="0" smtClean="0">
              <a:ln>
                <a:noFill/>
              </a:ln>
              <a:solidFill>
                <a:schemeClr val="tx1"/>
              </a:solidFill>
              <a:effectLst/>
              <a:latin typeface="+mj-lt"/>
              <a:cs typeface="Arial" pitchFamily="34" charset="0"/>
            </a:endParaRPr>
          </a:p>
        </p:txBody>
      </p:sp>
      <p:cxnSp>
        <p:nvCxnSpPr>
          <p:cNvPr id="20" name="AutoShape 3"/>
          <p:cNvCxnSpPr>
            <a:cxnSpLocks noChangeShapeType="1"/>
          </p:cNvCxnSpPr>
          <p:nvPr/>
        </p:nvCxnSpPr>
        <p:spPr bwMode="auto">
          <a:xfrm rot="5400000">
            <a:off x="4316041" y="4826471"/>
            <a:ext cx="228600" cy="794"/>
          </a:xfrm>
          <a:prstGeom prst="straightConnector1">
            <a:avLst/>
          </a:prstGeom>
          <a:noFill/>
          <a:ln w="38100">
            <a:solidFill>
              <a:srgbClr val="FF0000"/>
            </a:solidFill>
            <a:round/>
            <a:headEnd/>
            <a:tailEnd type="triangle" w="med" len="med"/>
          </a:ln>
        </p:spPr>
      </p:cxnSp>
      <p:sp>
        <p:nvSpPr>
          <p:cNvPr id="21" name="Text Box 5"/>
          <p:cNvSpPr txBox="1">
            <a:spLocks noChangeArrowheads="1"/>
          </p:cNvSpPr>
          <p:nvPr/>
        </p:nvSpPr>
        <p:spPr bwMode="auto">
          <a:xfrm>
            <a:off x="543744" y="4920208"/>
            <a:ext cx="8153400" cy="381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1800" b="0" dirty="0" smtClean="0">
                <a:latin typeface="+mj-lt"/>
                <a:cs typeface="Arial" pitchFamily="34" charset="0"/>
              </a:rPr>
              <a:t>Initialization of the inter</a:t>
            </a:r>
            <a:r>
              <a:rPr lang="tr-TR" dirty="0" smtClean="0">
                <a:latin typeface="+mj-lt"/>
                <a:cs typeface="Arial" pitchFamily="34" charset="0"/>
              </a:rPr>
              <a:t>n</a:t>
            </a:r>
            <a:r>
              <a:rPr lang="en-US" sz="1800" b="0" dirty="0" smtClean="0">
                <a:latin typeface="+mj-lt"/>
                <a:cs typeface="Arial" pitchFamily="34" charset="0"/>
              </a:rPr>
              <a:t>ships </a:t>
            </a:r>
            <a:r>
              <a:rPr lang="tr-TR" dirty="0">
                <a:latin typeface="+mj-lt"/>
                <a:cs typeface="Arial" pitchFamily="34" charset="0"/>
              </a:rPr>
              <a:t> </a:t>
            </a:r>
            <a:r>
              <a:rPr lang="tr-TR" dirty="0" smtClean="0">
                <a:latin typeface="+mj-lt"/>
                <a:cs typeface="Arial" pitchFamily="34" charset="0"/>
              </a:rPr>
              <a:t>- </a:t>
            </a:r>
            <a:r>
              <a:rPr lang="en-US" dirty="0" smtClean="0">
                <a:latin typeface="+mj-lt"/>
                <a:cs typeface="Arial" pitchFamily="34" charset="0"/>
              </a:rPr>
              <a:t>(in the factories – full time)</a:t>
            </a:r>
            <a:endParaRPr kumimoji="0" lang="en-US" sz="1800" b="0" i="0" u="none" strike="noStrike" cap="none" normalizeH="0" baseline="0" dirty="0" smtClean="0">
              <a:ln>
                <a:noFill/>
              </a:ln>
              <a:solidFill>
                <a:schemeClr val="tx1"/>
              </a:solidFill>
              <a:effectLst/>
              <a:latin typeface="+mj-lt"/>
              <a:cs typeface="Arial" pitchFamily="34" charset="0"/>
            </a:endParaRPr>
          </a:p>
        </p:txBody>
      </p:sp>
      <p:cxnSp>
        <p:nvCxnSpPr>
          <p:cNvPr id="22" name="AutoShape 3"/>
          <p:cNvCxnSpPr>
            <a:cxnSpLocks noChangeShapeType="1"/>
          </p:cNvCxnSpPr>
          <p:nvPr/>
        </p:nvCxnSpPr>
        <p:spPr bwMode="auto">
          <a:xfrm rot="5400000">
            <a:off x="4316041" y="5402535"/>
            <a:ext cx="228600" cy="794"/>
          </a:xfrm>
          <a:prstGeom prst="straightConnector1">
            <a:avLst/>
          </a:prstGeom>
          <a:noFill/>
          <a:ln w="38100">
            <a:solidFill>
              <a:srgbClr val="FF0000"/>
            </a:solidFill>
            <a:round/>
            <a:headEnd/>
            <a:tailEnd type="triangle" w="med" len="med"/>
          </a:ln>
        </p:spPr>
      </p:cxnSp>
      <p:sp>
        <p:nvSpPr>
          <p:cNvPr id="23" name="Text Box 5"/>
          <p:cNvSpPr txBox="1">
            <a:spLocks noChangeArrowheads="1"/>
          </p:cNvSpPr>
          <p:nvPr/>
        </p:nvSpPr>
        <p:spPr bwMode="auto">
          <a:xfrm>
            <a:off x="543744" y="5496272"/>
            <a:ext cx="8153400" cy="381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b="0" dirty="0" smtClean="0">
                <a:latin typeface="+mj-lt"/>
                <a:cs typeface="Arial" pitchFamily="34" charset="0"/>
              </a:rPr>
              <a:t>Evaluation of the inter</a:t>
            </a:r>
            <a:r>
              <a:rPr lang="tr-TR" b="0" dirty="0" smtClean="0">
                <a:latin typeface="+mj-lt"/>
                <a:cs typeface="Arial" pitchFamily="34" charset="0"/>
              </a:rPr>
              <a:t>n</a:t>
            </a:r>
            <a:r>
              <a:rPr lang="en-US" b="0" dirty="0" smtClean="0">
                <a:latin typeface="+mj-lt"/>
                <a:cs typeface="Arial" pitchFamily="34" charset="0"/>
              </a:rPr>
              <a:t>ships (will be evaluated by the employer</a:t>
            </a:r>
            <a:r>
              <a:rPr lang="en-US" dirty="0" smtClean="0">
                <a:latin typeface="+mj-lt"/>
                <a:cs typeface="Arial" pitchFamily="34" charset="0"/>
              </a:rPr>
              <a:t>)</a:t>
            </a:r>
            <a:r>
              <a:rPr lang="en-US" b="0" dirty="0" smtClean="0">
                <a:latin typeface="+mj-lt"/>
                <a:cs typeface="Arial" pitchFamily="34" charset="0"/>
              </a:rPr>
              <a:t> </a:t>
            </a:r>
            <a:endParaRPr kumimoji="0" lang="en-US" b="0" i="0" u="none" strike="noStrike" cap="none" normalizeH="0" baseline="0" dirty="0" smtClean="0">
              <a:ln>
                <a:noFill/>
              </a:ln>
              <a:solidFill>
                <a:schemeClr val="tx1"/>
              </a:solidFill>
              <a:effectLst/>
              <a:latin typeface="+mj-lt"/>
              <a:cs typeface="Arial" pitchFamily="34" charset="0"/>
            </a:endParaRPr>
          </a:p>
        </p:txBody>
      </p:sp>
      <p:cxnSp>
        <p:nvCxnSpPr>
          <p:cNvPr id="24" name="AutoShape 3"/>
          <p:cNvCxnSpPr>
            <a:cxnSpLocks noChangeShapeType="1"/>
          </p:cNvCxnSpPr>
          <p:nvPr/>
        </p:nvCxnSpPr>
        <p:spPr bwMode="auto">
          <a:xfrm rot="5400000">
            <a:off x="4316041" y="5978599"/>
            <a:ext cx="228600" cy="794"/>
          </a:xfrm>
          <a:prstGeom prst="straightConnector1">
            <a:avLst/>
          </a:prstGeom>
          <a:noFill/>
          <a:ln w="38100">
            <a:solidFill>
              <a:srgbClr val="FF0000"/>
            </a:solidFill>
            <a:round/>
            <a:headEnd/>
            <a:tailEnd type="triangle" w="med" len="med"/>
          </a:ln>
        </p:spPr>
      </p:cxnSp>
      <p:sp>
        <p:nvSpPr>
          <p:cNvPr id="25" name="Text Box 5"/>
          <p:cNvSpPr txBox="1">
            <a:spLocks noChangeArrowheads="1"/>
          </p:cNvSpPr>
          <p:nvPr/>
        </p:nvSpPr>
        <p:spPr bwMode="auto">
          <a:xfrm>
            <a:off x="539552" y="6093296"/>
            <a:ext cx="8153400" cy="38100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1800" b="0" dirty="0" smtClean="0">
                <a:latin typeface="+mj-lt"/>
                <a:cs typeface="Arial" pitchFamily="34" charset="0"/>
              </a:rPr>
              <a:t>Employment of the Successful Trainees</a:t>
            </a:r>
            <a:endParaRPr kumimoji="0" lang="en-US" sz="1800" b="0" i="0" u="none" strike="noStrike" cap="none" normalizeH="0" baseline="0" dirty="0" smtClean="0">
              <a:ln>
                <a:noFill/>
              </a:ln>
              <a:solidFill>
                <a:schemeClr val="tx1"/>
              </a:solidFill>
              <a:effectLst/>
              <a:latin typeface="+mj-lt"/>
              <a:cs typeface="Arial" pitchFamily="34" charset="0"/>
            </a:endParaRPr>
          </a:p>
        </p:txBody>
      </p:sp>
      <p:pic>
        <p:nvPicPr>
          <p:cNvPr id="28" name="Picture 3"/>
          <p:cNvPicPr>
            <a:picLocks noChangeAspect="1" noChangeArrowheads="1"/>
          </p:cNvPicPr>
          <p:nvPr/>
        </p:nvPicPr>
        <p:blipFill>
          <a:blip r:embed="rId3" cstate="print"/>
          <a:srcRect/>
          <a:stretch>
            <a:fillRect/>
          </a:stretch>
        </p:blipFill>
        <p:spPr bwMode="auto">
          <a:xfrm>
            <a:off x="0" y="188640"/>
            <a:ext cx="9144000" cy="1052736"/>
          </a:xfrm>
          <a:prstGeom prst="rect">
            <a:avLst/>
          </a:prstGeom>
          <a:noFill/>
          <a:ln w="9525">
            <a:noFill/>
            <a:miter lim="800000"/>
            <a:headEnd/>
            <a:tailEnd/>
          </a:ln>
        </p:spPr>
      </p:pic>
      <p:sp>
        <p:nvSpPr>
          <p:cNvPr id="26" name="1 Başlık"/>
          <p:cNvSpPr>
            <a:spLocks noGrp="1"/>
          </p:cNvSpPr>
          <p:nvPr>
            <p:ph type="title"/>
          </p:nvPr>
        </p:nvSpPr>
        <p:spPr>
          <a:xfrm>
            <a:off x="2447256" y="1196752"/>
            <a:ext cx="6696744" cy="710952"/>
          </a:xfrm>
        </p:spPr>
        <p:txBody>
          <a:bodyPr>
            <a:normAutofit fontScale="90000"/>
          </a:bodyPr>
          <a:lstStyle/>
          <a:p>
            <a:pPr algn="r"/>
            <a:r>
              <a:rPr lang="tr-TR" dirty="0" smtClean="0">
                <a:solidFill>
                  <a:schemeClr val="bg1"/>
                </a:solidFill>
              </a:rPr>
              <a:t>UMEM Skills’10</a:t>
            </a:r>
            <a:endParaRPr lang="en-US" dirty="0">
              <a:solidFill>
                <a:schemeClr val="bg1"/>
              </a:solidFill>
            </a:endParaRPr>
          </a:p>
        </p:txBody>
      </p:sp>
      <p:sp>
        <p:nvSpPr>
          <p:cNvPr id="27" name="2 İçerik Yer Tutucusu"/>
          <p:cNvSpPr txBox="1">
            <a:spLocks/>
          </p:cNvSpPr>
          <p:nvPr/>
        </p:nvSpPr>
        <p:spPr>
          <a:xfrm>
            <a:off x="467544" y="1844825"/>
            <a:ext cx="8229600" cy="576064"/>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sng" strike="noStrike" kern="1200" cap="none" spc="0" normalizeH="0" baseline="0" dirty="0" smtClean="0">
                <a:ln>
                  <a:noFill/>
                </a:ln>
                <a:solidFill>
                  <a:schemeClr val="tx1"/>
                </a:solidFill>
                <a:effectLst/>
                <a:uLnTx/>
                <a:uFillTx/>
                <a:latin typeface="+mn-lt"/>
                <a:ea typeface="+mn-ea"/>
                <a:cs typeface="+mn-cs"/>
              </a:rPr>
              <a:t>Process</a:t>
            </a:r>
            <a:r>
              <a:rPr kumimoji="0" lang="tr-TR" sz="3200" b="0" i="0" u="sng" strike="noStrike" kern="1200" cap="none" spc="0" normalizeH="0" baseline="0" dirty="0" smtClean="0">
                <a:ln>
                  <a:noFill/>
                </a:ln>
                <a:solidFill>
                  <a:schemeClr val="tx1"/>
                </a:solidFill>
                <a:effectLst/>
                <a:uLnTx/>
                <a:uFillTx/>
                <a:latin typeface="+mn-lt"/>
                <a:ea typeface="+mn-ea"/>
                <a:cs typeface="+mn-cs"/>
              </a:rPr>
              <a:t> in </a:t>
            </a:r>
            <a:r>
              <a:rPr kumimoji="0" lang="tr-TR" sz="3200" b="0" i="0" u="sng" strike="noStrike" kern="1200" cap="none" spc="0" normalizeH="0" baseline="0" dirty="0" err="1" smtClean="0">
                <a:ln>
                  <a:noFill/>
                </a:ln>
                <a:solidFill>
                  <a:schemeClr val="tx1"/>
                </a:solidFill>
                <a:effectLst/>
                <a:uLnTx/>
                <a:uFillTx/>
                <a:latin typeface="+mn-lt"/>
                <a:ea typeface="+mn-ea"/>
                <a:cs typeface="+mn-cs"/>
              </a:rPr>
              <a:t>Detail</a:t>
            </a:r>
            <a:endParaRPr kumimoji="0" lang="en-US" sz="3200" b="0" i="0" u="sng" strike="noStrike" kern="1200" cap="none" spc="0" normalizeH="0" baseline="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47256" y="1196752"/>
            <a:ext cx="6696744" cy="710952"/>
          </a:xfrm>
        </p:spPr>
        <p:txBody>
          <a:bodyPr>
            <a:normAutofit fontScale="90000"/>
          </a:bodyPr>
          <a:lstStyle/>
          <a:p>
            <a:pPr algn="r"/>
            <a:r>
              <a:rPr lang="tr-TR" dirty="0" smtClean="0">
                <a:solidFill>
                  <a:schemeClr val="bg1"/>
                </a:solidFill>
              </a:rPr>
              <a:t>UMEM Skills’10</a:t>
            </a:r>
            <a:endParaRPr lang="en-US" dirty="0">
              <a:solidFill>
                <a:schemeClr val="bg1"/>
              </a:solidFill>
            </a:endParaRPr>
          </a:p>
        </p:txBody>
      </p:sp>
      <p:sp>
        <p:nvSpPr>
          <p:cNvPr id="3" name="2 İçerik Yer Tutucusu"/>
          <p:cNvSpPr>
            <a:spLocks noGrp="1"/>
          </p:cNvSpPr>
          <p:nvPr>
            <p:ph idx="1"/>
          </p:nvPr>
        </p:nvSpPr>
        <p:spPr>
          <a:xfrm>
            <a:off x="467544" y="2564904"/>
            <a:ext cx="8229600" cy="3483768"/>
          </a:xfrm>
        </p:spPr>
        <p:txBody>
          <a:bodyPr>
            <a:normAutofit fontScale="77500" lnSpcReduction="20000"/>
          </a:bodyPr>
          <a:lstStyle/>
          <a:p>
            <a:pPr algn="just"/>
            <a:r>
              <a:rPr lang="en-US" dirty="0" smtClean="0"/>
              <a:t>In all 81 cities, </a:t>
            </a:r>
            <a:r>
              <a:rPr lang="tr-TR" dirty="0" smtClean="0"/>
              <a:t>100</a:t>
            </a:r>
            <a:r>
              <a:rPr lang="en-US" dirty="0" smtClean="0">
                <a:solidFill>
                  <a:srgbClr val="FF0000"/>
                </a:solidFill>
              </a:rPr>
              <a:t> </a:t>
            </a:r>
            <a:r>
              <a:rPr lang="en-US" dirty="0" smtClean="0"/>
              <a:t>million</a:t>
            </a:r>
            <a:r>
              <a:rPr lang="tr-TR" dirty="0" smtClean="0"/>
              <a:t> </a:t>
            </a:r>
            <a:r>
              <a:rPr lang="en-US" dirty="0" smtClean="0"/>
              <a:t>TL</a:t>
            </a:r>
            <a:r>
              <a:rPr lang="tr-TR" dirty="0" smtClean="0"/>
              <a:t> (app. 57 </a:t>
            </a:r>
            <a:r>
              <a:rPr lang="en-US" dirty="0" smtClean="0"/>
              <a:t>million</a:t>
            </a:r>
            <a:r>
              <a:rPr lang="tr-TR" dirty="0" smtClean="0"/>
              <a:t> USD*)</a:t>
            </a:r>
            <a:r>
              <a:rPr lang="en-US" dirty="0" smtClean="0"/>
              <a:t> is invested on the infrastructure of </a:t>
            </a:r>
            <a:r>
              <a:rPr lang="tr-TR" dirty="0" smtClean="0">
                <a:solidFill>
                  <a:srgbClr val="FF0000"/>
                </a:solidFill>
              </a:rPr>
              <a:t> </a:t>
            </a:r>
            <a:r>
              <a:rPr lang="tr-TR" dirty="0" smtClean="0"/>
              <a:t>140</a:t>
            </a:r>
            <a:r>
              <a:rPr lang="en-US" dirty="0" smtClean="0"/>
              <a:t> vocational high schools.</a:t>
            </a:r>
            <a:endParaRPr lang="tr-TR" dirty="0" smtClean="0"/>
          </a:p>
          <a:p>
            <a:pPr algn="just"/>
            <a:r>
              <a:rPr lang="en-US" dirty="0" smtClean="0"/>
              <a:t>Local Course </a:t>
            </a:r>
            <a:r>
              <a:rPr lang="tr-TR" dirty="0" smtClean="0"/>
              <a:t>Management </a:t>
            </a:r>
            <a:r>
              <a:rPr lang="en-US" dirty="0" smtClean="0"/>
              <a:t>councils were established</a:t>
            </a:r>
          </a:p>
          <a:p>
            <a:pPr algn="just"/>
            <a:r>
              <a:rPr lang="en-US" dirty="0" smtClean="0"/>
              <a:t>The instructors of these schools have been trained to train the unemployed.</a:t>
            </a:r>
          </a:p>
          <a:p>
            <a:pPr algn="just"/>
            <a:r>
              <a:rPr lang="en-US" dirty="0" smtClean="0"/>
              <a:t>In </a:t>
            </a:r>
            <a:r>
              <a:rPr lang="tr-TR" dirty="0" smtClean="0"/>
              <a:t>20</a:t>
            </a:r>
            <a:r>
              <a:rPr lang="en-US" dirty="0" smtClean="0"/>
              <a:t> provinces that constitute 80</a:t>
            </a:r>
            <a:r>
              <a:rPr lang="tr-TR" dirty="0" smtClean="0"/>
              <a:t> </a:t>
            </a:r>
            <a:r>
              <a:rPr lang="en-US" dirty="0" smtClean="0"/>
              <a:t>% of the work force, </a:t>
            </a:r>
            <a:r>
              <a:rPr lang="en-US" b="1" dirty="0" smtClean="0"/>
              <a:t>Labor Market Needs Analyses </a:t>
            </a:r>
            <a:r>
              <a:rPr lang="en-US" dirty="0" smtClean="0"/>
              <a:t>are performed.</a:t>
            </a:r>
          </a:p>
          <a:p>
            <a:pPr algn="just"/>
            <a:r>
              <a:rPr lang="tr-TR" dirty="0" smtClean="0"/>
              <a:t>8.2</a:t>
            </a:r>
            <a:r>
              <a:rPr lang="en-US" dirty="0" smtClean="0"/>
              <a:t>00 firms are surveyed, their requirements concerning their employees and vacant positions are detected.</a:t>
            </a:r>
          </a:p>
        </p:txBody>
      </p:sp>
      <p:sp>
        <p:nvSpPr>
          <p:cNvPr id="4" name="2 İçerik Yer Tutucusu"/>
          <p:cNvSpPr txBox="1">
            <a:spLocks/>
          </p:cNvSpPr>
          <p:nvPr/>
        </p:nvSpPr>
        <p:spPr>
          <a:xfrm>
            <a:off x="539552" y="1916832"/>
            <a:ext cx="8229600" cy="576064"/>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u="sng" dirty="0" smtClean="0"/>
              <a:t>Achievements</a:t>
            </a:r>
            <a:r>
              <a:rPr lang="tr-TR" sz="3200" u="sng" dirty="0" smtClean="0"/>
              <a:t>-1</a:t>
            </a:r>
            <a:endParaRPr kumimoji="0" lang="en-US" sz="3200" b="0" i="0" u="sng" strike="noStrike" kern="1200" cap="none" spc="0" normalizeH="0" baseline="0" dirty="0">
              <a:ln>
                <a:noFill/>
              </a:ln>
              <a:effectLst/>
              <a:uLnTx/>
              <a:uFillTx/>
              <a:latin typeface="+mn-lt"/>
              <a:ea typeface="+mn-ea"/>
              <a:cs typeface="+mn-cs"/>
            </a:endParaRPr>
          </a:p>
        </p:txBody>
      </p:sp>
      <p:pic>
        <p:nvPicPr>
          <p:cNvPr id="7" name="Picture 3"/>
          <p:cNvPicPr>
            <a:picLocks noChangeAspect="1" noChangeArrowheads="1"/>
          </p:cNvPicPr>
          <p:nvPr/>
        </p:nvPicPr>
        <p:blipFill>
          <a:blip r:embed="rId3" cstate="print"/>
          <a:srcRect/>
          <a:stretch>
            <a:fillRect/>
          </a:stretch>
        </p:blipFill>
        <p:spPr bwMode="auto">
          <a:xfrm>
            <a:off x="4986581" y="332656"/>
            <a:ext cx="4157419" cy="7200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0" y="188640"/>
            <a:ext cx="9144000" cy="1052736"/>
          </a:xfrm>
          <a:prstGeom prst="rect">
            <a:avLst/>
          </a:prstGeom>
          <a:noFill/>
          <a:ln w="9525">
            <a:noFill/>
            <a:miter lim="800000"/>
            <a:headEnd/>
            <a:tailEnd/>
          </a:ln>
        </p:spPr>
      </p:pic>
      <p:sp>
        <p:nvSpPr>
          <p:cNvPr id="12" name="11 Metin kutusu"/>
          <p:cNvSpPr txBox="1"/>
          <p:nvPr/>
        </p:nvSpPr>
        <p:spPr>
          <a:xfrm>
            <a:off x="0" y="6309320"/>
            <a:ext cx="6789038" cy="261610"/>
          </a:xfrm>
          <a:prstGeom prst="rect">
            <a:avLst/>
          </a:prstGeom>
          <a:noFill/>
        </p:spPr>
        <p:txBody>
          <a:bodyPr wrap="none" rtlCol="0">
            <a:spAutoFit/>
          </a:bodyPr>
          <a:lstStyle/>
          <a:p>
            <a:r>
              <a:rPr lang="en-US" sz="1100" dirty="0" smtClean="0"/>
              <a:t>*Expenditure is converted into dollars using the average annual exchange rate for 2011 which is published by CBRT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47256" y="1196752"/>
            <a:ext cx="6696744" cy="710952"/>
          </a:xfrm>
        </p:spPr>
        <p:txBody>
          <a:bodyPr>
            <a:normAutofit fontScale="90000"/>
          </a:bodyPr>
          <a:lstStyle/>
          <a:p>
            <a:pPr algn="r"/>
            <a:r>
              <a:rPr lang="tr-TR" dirty="0" smtClean="0">
                <a:solidFill>
                  <a:schemeClr val="bg1"/>
                </a:solidFill>
              </a:rPr>
              <a:t>UMEM Skills’10</a:t>
            </a:r>
            <a:endParaRPr lang="en-US" dirty="0">
              <a:solidFill>
                <a:schemeClr val="bg1"/>
              </a:solidFill>
            </a:endParaRPr>
          </a:p>
        </p:txBody>
      </p:sp>
      <p:sp>
        <p:nvSpPr>
          <p:cNvPr id="3" name="2 İçerik Yer Tutucusu"/>
          <p:cNvSpPr>
            <a:spLocks noGrp="1"/>
          </p:cNvSpPr>
          <p:nvPr>
            <p:ph idx="1"/>
          </p:nvPr>
        </p:nvSpPr>
        <p:spPr>
          <a:xfrm>
            <a:off x="467544" y="2564904"/>
            <a:ext cx="8229600" cy="4032448"/>
          </a:xfrm>
        </p:spPr>
        <p:txBody>
          <a:bodyPr>
            <a:normAutofit fontScale="70000" lnSpcReduction="20000"/>
          </a:bodyPr>
          <a:lstStyle/>
          <a:p>
            <a:pPr algn="just"/>
            <a:r>
              <a:rPr lang="en-US" dirty="0" smtClean="0"/>
              <a:t>In </a:t>
            </a:r>
            <a:r>
              <a:rPr lang="tr-TR" dirty="0" smtClean="0"/>
              <a:t>8.2</a:t>
            </a:r>
            <a:r>
              <a:rPr lang="en-US" dirty="0" smtClean="0"/>
              <a:t>00 firms, the demand for intern positions are also identified.</a:t>
            </a:r>
          </a:p>
          <a:p>
            <a:pPr algn="just"/>
            <a:r>
              <a:rPr lang="en-US" dirty="0" smtClean="0"/>
              <a:t>Analysis results were shared with public by meetings in </a:t>
            </a:r>
            <a:r>
              <a:rPr lang="tr-TR" dirty="0" smtClean="0"/>
              <a:t>20</a:t>
            </a:r>
            <a:r>
              <a:rPr lang="en-US" dirty="0" smtClean="0"/>
              <a:t> provinces. Problems of labor market were discussed with industrial employers of </a:t>
            </a:r>
            <a:r>
              <a:rPr lang="tr-TR" dirty="0" smtClean="0"/>
              <a:t>20</a:t>
            </a:r>
            <a:r>
              <a:rPr lang="en-US" dirty="0" smtClean="0"/>
              <a:t> provinces.</a:t>
            </a:r>
            <a:endParaRPr lang="tr-TR" dirty="0" smtClean="0"/>
          </a:p>
          <a:p>
            <a:pPr algn="just"/>
            <a:r>
              <a:rPr lang="en-US" b="1" dirty="0" smtClean="0"/>
              <a:t>Central Information System </a:t>
            </a:r>
            <a:r>
              <a:rPr lang="en-US" dirty="0" smtClean="0"/>
              <a:t>studies have been completed. The labor demands </a:t>
            </a:r>
            <a:r>
              <a:rPr lang="tr-TR" dirty="0" smtClean="0"/>
              <a:t>can be </a:t>
            </a:r>
            <a:r>
              <a:rPr lang="en-US" dirty="0" smtClean="0"/>
              <a:t>collected through this system. (www.beceri.org.tr)</a:t>
            </a:r>
          </a:p>
          <a:p>
            <a:pPr lvl="0" algn="just"/>
            <a:r>
              <a:rPr lang="en-US" dirty="0" smtClean="0"/>
              <a:t>Advertisement activities (posters, brochures, TV programmes, etc.)</a:t>
            </a:r>
          </a:p>
          <a:p>
            <a:pPr lvl="0" algn="just"/>
            <a:r>
              <a:rPr lang="en-US" dirty="0" smtClean="0"/>
              <a:t>A 7/24 call center was established</a:t>
            </a:r>
            <a:r>
              <a:rPr lang="tr-TR" dirty="0" smtClean="0"/>
              <a:t> </a:t>
            </a:r>
            <a:r>
              <a:rPr lang="en-US" dirty="0" smtClean="0"/>
              <a:t>in order to respond to informational inquiries</a:t>
            </a:r>
            <a:r>
              <a:rPr lang="tr-TR" dirty="0" smtClean="0"/>
              <a:t>.</a:t>
            </a:r>
          </a:p>
          <a:p>
            <a:pPr lvl="0" algn="just">
              <a:buNone/>
            </a:pPr>
            <a:endParaRPr lang="en-US" dirty="0" smtClean="0"/>
          </a:p>
          <a:p>
            <a:pPr algn="just">
              <a:buNone/>
            </a:pPr>
            <a:r>
              <a:rPr lang="tr-TR" dirty="0" smtClean="0"/>
              <a:t>	</a:t>
            </a:r>
            <a:r>
              <a:rPr lang="en-US" u="sng" dirty="0" smtClean="0"/>
              <a:t>Result: </a:t>
            </a:r>
            <a:r>
              <a:rPr lang="en-US" dirty="0" smtClean="0"/>
              <a:t>Successful trainees are getting their certificates. </a:t>
            </a:r>
          </a:p>
          <a:p>
            <a:pPr lvl="0" algn="just">
              <a:buNone/>
            </a:pPr>
            <a:endParaRPr lang="en-US" dirty="0" smtClean="0"/>
          </a:p>
          <a:p>
            <a:pPr algn="just"/>
            <a:endParaRPr lang="en-US" dirty="0" smtClean="0"/>
          </a:p>
        </p:txBody>
      </p:sp>
      <p:sp>
        <p:nvSpPr>
          <p:cNvPr id="4" name="2 İçerik Yer Tutucusu"/>
          <p:cNvSpPr txBox="1">
            <a:spLocks/>
          </p:cNvSpPr>
          <p:nvPr/>
        </p:nvSpPr>
        <p:spPr>
          <a:xfrm>
            <a:off x="539552" y="1916832"/>
            <a:ext cx="8229600" cy="576064"/>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u="sng" dirty="0" smtClean="0"/>
              <a:t>Achievements</a:t>
            </a:r>
            <a:r>
              <a:rPr lang="tr-TR" sz="3200" u="sng" dirty="0" smtClean="0"/>
              <a:t>-2</a:t>
            </a:r>
            <a:endParaRPr kumimoji="0" lang="en-US" sz="3200" b="0" i="0" u="sng" strike="noStrike" kern="1200" cap="none" spc="0" normalizeH="0" baseline="0" dirty="0">
              <a:ln>
                <a:noFill/>
              </a:ln>
              <a:effectLst/>
              <a:uLnTx/>
              <a:uFillTx/>
              <a:latin typeface="+mn-lt"/>
              <a:ea typeface="+mn-ea"/>
              <a:cs typeface="+mn-cs"/>
            </a:endParaRPr>
          </a:p>
        </p:txBody>
      </p:sp>
      <p:pic>
        <p:nvPicPr>
          <p:cNvPr id="7" name="Picture 3"/>
          <p:cNvPicPr>
            <a:picLocks noChangeAspect="1" noChangeArrowheads="1"/>
          </p:cNvPicPr>
          <p:nvPr/>
        </p:nvPicPr>
        <p:blipFill>
          <a:blip r:embed="rId3" cstate="print"/>
          <a:srcRect/>
          <a:stretch>
            <a:fillRect/>
          </a:stretch>
        </p:blipFill>
        <p:spPr bwMode="auto">
          <a:xfrm>
            <a:off x="4986581" y="332656"/>
            <a:ext cx="4157419" cy="7200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0" y="188640"/>
            <a:ext cx="9144000" cy="10527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47256" y="1196752"/>
            <a:ext cx="6696744" cy="710952"/>
          </a:xfrm>
        </p:spPr>
        <p:txBody>
          <a:bodyPr>
            <a:normAutofit fontScale="90000"/>
          </a:bodyPr>
          <a:lstStyle/>
          <a:p>
            <a:pPr algn="r"/>
            <a:r>
              <a:rPr lang="tr-TR" dirty="0" smtClean="0">
                <a:solidFill>
                  <a:schemeClr val="bg1"/>
                </a:solidFill>
              </a:rPr>
              <a:t>UMEM Skills’10</a:t>
            </a:r>
            <a:endParaRPr lang="en-US" dirty="0">
              <a:solidFill>
                <a:schemeClr val="bg1"/>
              </a:solidFill>
            </a:endParaRPr>
          </a:p>
        </p:txBody>
      </p:sp>
      <p:sp>
        <p:nvSpPr>
          <p:cNvPr id="3" name="2 İçerik Yer Tutucusu"/>
          <p:cNvSpPr>
            <a:spLocks noGrp="1"/>
          </p:cNvSpPr>
          <p:nvPr>
            <p:ph idx="1"/>
          </p:nvPr>
        </p:nvSpPr>
        <p:spPr>
          <a:xfrm>
            <a:off x="467544" y="2276872"/>
            <a:ext cx="8229600" cy="4293096"/>
          </a:xfrm>
        </p:spPr>
        <p:txBody>
          <a:bodyPr>
            <a:noAutofit/>
          </a:bodyPr>
          <a:lstStyle/>
          <a:p>
            <a:pPr>
              <a:lnSpc>
                <a:spcPct val="130000"/>
              </a:lnSpc>
              <a:buNone/>
            </a:pPr>
            <a:r>
              <a:rPr lang="en-US" sz="2000" dirty="0" smtClean="0"/>
              <a:t>“Course management” structure</a:t>
            </a:r>
            <a:r>
              <a:rPr lang="tr-TR" sz="2000" dirty="0" smtClean="0"/>
              <a:t>:</a:t>
            </a:r>
          </a:p>
          <a:p>
            <a:pPr lvl="1">
              <a:lnSpc>
                <a:spcPct val="130000"/>
              </a:lnSpc>
            </a:pPr>
            <a:r>
              <a:rPr lang="en-US" sz="1800" dirty="0" smtClean="0"/>
              <a:t>Empowering local stakeholders</a:t>
            </a:r>
            <a:endParaRPr lang="tr-TR" sz="1800" dirty="0" smtClean="0"/>
          </a:p>
          <a:p>
            <a:pPr lvl="2">
              <a:lnSpc>
                <a:spcPct val="130000"/>
              </a:lnSpc>
            </a:pPr>
            <a:r>
              <a:rPr lang="en-US" sz="1400" dirty="0" smtClean="0"/>
              <a:t>Retrieving the labor market information</a:t>
            </a:r>
          </a:p>
          <a:p>
            <a:pPr lvl="2">
              <a:lnSpc>
                <a:spcPct val="130000"/>
              </a:lnSpc>
            </a:pPr>
            <a:r>
              <a:rPr lang="en-US" sz="1400" dirty="0" smtClean="0"/>
              <a:t>Deciding the courses to be opened</a:t>
            </a:r>
          </a:p>
          <a:p>
            <a:pPr lvl="2">
              <a:lnSpc>
                <a:spcPct val="130000"/>
              </a:lnSpc>
            </a:pPr>
            <a:r>
              <a:rPr lang="en-US" sz="1400" dirty="0" smtClean="0"/>
              <a:t>Modifying curricula according to local needs</a:t>
            </a:r>
          </a:p>
          <a:p>
            <a:pPr lvl="2">
              <a:lnSpc>
                <a:spcPct val="130000"/>
              </a:lnSpc>
            </a:pPr>
            <a:r>
              <a:rPr lang="en-US" sz="1400" dirty="0" smtClean="0"/>
              <a:t>Selecting suitable candidates for the courses</a:t>
            </a:r>
          </a:p>
          <a:p>
            <a:pPr lvl="2">
              <a:lnSpc>
                <a:spcPct val="130000"/>
              </a:lnSpc>
            </a:pPr>
            <a:r>
              <a:rPr lang="en-US" sz="1400" dirty="0" smtClean="0"/>
              <a:t>Quality assurance for the courses</a:t>
            </a:r>
          </a:p>
          <a:p>
            <a:pPr lvl="2">
              <a:lnSpc>
                <a:spcPct val="130000"/>
              </a:lnSpc>
            </a:pPr>
            <a:r>
              <a:rPr lang="en-US" sz="1400" dirty="0" smtClean="0"/>
              <a:t>Matching local unemployed with local firms</a:t>
            </a:r>
          </a:p>
          <a:p>
            <a:pPr lvl="1">
              <a:lnSpc>
                <a:spcPct val="130000"/>
              </a:lnSpc>
            </a:pPr>
            <a:r>
              <a:rPr lang="en-US" sz="1800" dirty="0" smtClean="0"/>
              <a:t>Forcing them to work together</a:t>
            </a:r>
            <a:endParaRPr lang="tr-TR" sz="1800" dirty="0" smtClean="0"/>
          </a:p>
          <a:p>
            <a:pPr lvl="2">
              <a:lnSpc>
                <a:spcPct val="130000"/>
              </a:lnSpc>
            </a:pPr>
            <a:r>
              <a:rPr lang="en-US" sz="1400" dirty="0" smtClean="0"/>
              <a:t>Local </a:t>
            </a:r>
            <a:r>
              <a:rPr lang="en-US" sz="1400" dirty="0" err="1" smtClean="0"/>
              <a:t>MoNE</a:t>
            </a:r>
            <a:r>
              <a:rPr lang="en-US" sz="1400" dirty="0" smtClean="0"/>
              <a:t> representative</a:t>
            </a:r>
          </a:p>
          <a:p>
            <a:pPr lvl="2">
              <a:lnSpc>
                <a:spcPct val="130000"/>
              </a:lnSpc>
            </a:pPr>
            <a:r>
              <a:rPr lang="en-US" sz="1400" dirty="0" smtClean="0"/>
              <a:t>Local İŞKUR representative</a:t>
            </a:r>
          </a:p>
          <a:p>
            <a:pPr lvl="2">
              <a:lnSpc>
                <a:spcPct val="130000"/>
              </a:lnSpc>
            </a:pPr>
            <a:r>
              <a:rPr lang="en-US" sz="1400" dirty="0" smtClean="0"/>
              <a:t>Local Chamber representative</a:t>
            </a:r>
          </a:p>
        </p:txBody>
      </p:sp>
      <p:sp>
        <p:nvSpPr>
          <p:cNvPr id="4" name="2 İçerik Yer Tutucusu"/>
          <p:cNvSpPr txBox="1">
            <a:spLocks/>
          </p:cNvSpPr>
          <p:nvPr/>
        </p:nvSpPr>
        <p:spPr>
          <a:xfrm>
            <a:off x="539552" y="1772816"/>
            <a:ext cx="8229600" cy="576064"/>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u="sng" dirty="0" smtClean="0"/>
              <a:t>New Governance Mechanism</a:t>
            </a:r>
            <a:endParaRPr kumimoji="0" lang="en-US" sz="3200" b="0" i="0" u="sng" strike="noStrike" kern="1200" cap="none" spc="0" normalizeH="0" baseline="0" dirty="0">
              <a:ln>
                <a:noFill/>
              </a:ln>
              <a:effectLst/>
              <a:uLnTx/>
              <a:uFillTx/>
              <a:latin typeface="+mn-lt"/>
              <a:ea typeface="+mn-ea"/>
              <a:cs typeface="+mn-cs"/>
            </a:endParaRPr>
          </a:p>
        </p:txBody>
      </p:sp>
      <p:pic>
        <p:nvPicPr>
          <p:cNvPr id="7" name="Picture 3"/>
          <p:cNvPicPr>
            <a:picLocks noChangeAspect="1" noChangeArrowheads="1"/>
          </p:cNvPicPr>
          <p:nvPr/>
        </p:nvPicPr>
        <p:blipFill>
          <a:blip r:embed="rId3" cstate="print"/>
          <a:srcRect/>
          <a:stretch>
            <a:fillRect/>
          </a:stretch>
        </p:blipFill>
        <p:spPr bwMode="auto">
          <a:xfrm>
            <a:off x="4986581" y="332656"/>
            <a:ext cx="4157419" cy="7200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0" y="188640"/>
            <a:ext cx="9144000" cy="10527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47256" y="1196752"/>
            <a:ext cx="6696744" cy="710952"/>
          </a:xfrm>
        </p:spPr>
        <p:txBody>
          <a:bodyPr>
            <a:normAutofit fontScale="90000"/>
          </a:bodyPr>
          <a:lstStyle/>
          <a:p>
            <a:pPr algn="r"/>
            <a:r>
              <a:rPr lang="tr-TR" dirty="0" smtClean="0">
                <a:solidFill>
                  <a:schemeClr val="bg1"/>
                </a:solidFill>
              </a:rPr>
              <a:t>UMEM Skills’10</a:t>
            </a:r>
            <a:endParaRPr lang="en-US" dirty="0">
              <a:solidFill>
                <a:schemeClr val="bg1"/>
              </a:solidFill>
            </a:endParaRPr>
          </a:p>
        </p:txBody>
      </p:sp>
      <p:sp>
        <p:nvSpPr>
          <p:cNvPr id="3" name="2 İçerik Yer Tutucusu"/>
          <p:cNvSpPr>
            <a:spLocks noGrp="1"/>
          </p:cNvSpPr>
          <p:nvPr>
            <p:ph idx="1"/>
          </p:nvPr>
        </p:nvSpPr>
        <p:spPr>
          <a:xfrm>
            <a:off x="467544" y="2564904"/>
            <a:ext cx="8229600" cy="4032448"/>
          </a:xfrm>
        </p:spPr>
        <p:txBody>
          <a:bodyPr>
            <a:normAutofit/>
          </a:bodyPr>
          <a:lstStyle/>
          <a:p>
            <a:pPr algn="just">
              <a:buNone/>
            </a:pPr>
            <a:r>
              <a:rPr lang="tr-TR" sz="2400" dirty="0" smtClean="0"/>
              <a:t>As of 31.12.2014;</a:t>
            </a:r>
          </a:p>
          <a:p>
            <a:pPr algn="just"/>
            <a:r>
              <a:rPr lang="tr-TR" sz="2400" dirty="0" smtClean="0"/>
              <a:t>6.750 </a:t>
            </a:r>
            <a:r>
              <a:rPr lang="en-US" sz="2400" dirty="0" smtClean="0"/>
              <a:t>courses</a:t>
            </a:r>
            <a:r>
              <a:rPr lang="tr-TR" sz="2400" dirty="0" smtClean="0"/>
              <a:t> </a:t>
            </a:r>
            <a:r>
              <a:rPr lang="tr-TR" sz="2400" dirty="0" err="1" smtClean="0"/>
              <a:t>and</a:t>
            </a:r>
            <a:r>
              <a:rPr lang="tr-TR" sz="2400" dirty="0" smtClean="0"/>
              <a:t> 10.400 </a:t>
            </a:r>
            <a:r>
              <a:rPr lang="tr-TR" sz="2400" dirty="0" err="1" smtClean="0"/>
              <a:t>intenship</a:t>
            </a:r>
            <a:r>
              <a:rPr lang="tr-TR" sz="2400" dirty="0" smtClean="0"/>
              <a:t> </a:t>
            </a:r>
            <a:r>
              <a:rPr lang="tr-TR" sz="2400" dirty="0" err="1" smtClean="0"/>
              <a:t>programs</a:t>
            </a:r>
            <a:r>
              <a:rPr lang="en-US" sz="2400" dirty="0" smtClean="0"/>
              <a:t> have been opened for </a:t>
            </a:r>
            <a:r>
              <a:rPr lang="tr-TR" sz="2400" dirty="0" smtClean="0"/>
              <a:t>170 </a:t>
            </a:r>
            <a:r>
              <a:rPr lang="en-US" sz="2400" dirty="0" smtClean="0"/>
              <a:t>thousand</a:t>
            </a:r>
            <a:r>
              <a:rPr lang="tr-TR" sz="2400" dirty="0" smtClean="0"/>
              <a:t> </a:t>
            </a:r>
            <a:r>
              <a:rPr lang="en-US" sz="2400" dirty="0" smtClean="0"/>
              <a:t>trainees.</a:t>
            </a:r>
          </a:p>
          <a:p>
            <a:pPr lvl="1" algn="just"/>
            <a:r>
              <a:rPr lang="en-US" sz="2000" dirty="0" smtClean="0"/>
              <a:t>At the moment </a:t>
            </a:r>
            <a:r>
              <a:rPr lang="tr-TR" sz="2000" dirty="0" smtClean="0"/>
              <a:t>8.810</a:t>
            </a:r>
            <a:r>
              <a:rPr lang="en-US" sz="2000" dirty="0" smtClean="0"/>
              <a:t> people are being trained.</a:t>
            </a:r>
          </a:p>
          <a:p>
            <a:pPr lvl="1" algn="just"/>
            <a:r>
              <a:rPr lang="en-US" sz="2000" dirty="0" smtClean="0"/>
              <a:t>The  successful</a:t>
            </a:r>
            <a:r>
              <a:rPr lang="tr-TR" sz="2000" dirty="0" smtClean="0"/>
              <a:t> </a:t>
            </a:r>
            <a:r>
              <a:rPr lang="en-US" sz="2000" dirty="0" smtClean="0"/>
              <a:t>people are being employed.</a:t>
            </a:r>
            <a:endParaRPr lang="tr-TR" sz="2000" dirty="0" smtClean="0"/>
          </a:p>
          <a:p>
            <a:pPr marL="457200" lvl="1" indent="0" algn="just">
              <a:buNone/>
            </a:pPr>
            <a:endParaRPr lang="en-US" sz="2000" dirty="0" smtClean="0"/>
          </a:p>
          <a:p>
            <a:pPr marL="342900" lvl="1" indent="-342900" algn="just">
              <a:buFont typeface="Arial" pitchFamily="34" charset="0"/>
              <a:buChar char="•"/>
            </a:pPr>
            <a:r>
              <a:rPr lang="tr-TR" sz="2400" dirty="0" smtClean="0"/>
              <a:t>7.762</a:t>
            </a:r>
            <a:r>
              <a:rPr lang="en-US" sz="2400" dirty="0" smtClean="0"/>
              <a:t> firms have demanded </a:t>
            </a:r>
            <a:r>
              <a:rPr lang="tr-TR" sz="2400" dirty="0" smtClean="0"/>
              <a:t>110 </a:t>
            </a:r>
            <a:r>
              <a:rPr lang="tr-TR" sz="2400" dirty="0" err="1" smtClean="0"/>
              <a:t>thousand</a:t>
            </a:r>
            <a:r>
              <a:rPr lang="tr-TR" sz="2400" dirty="0" smtClean="0"/>
              <a:t> </a:t>
            </a:r>
            <a:r>
              <a:rPr lang="en-US" sz="2400" dirty="0" smtClean="0"/>
              <a:t>interns so far.</a:t>
            </a:r>
          </a:p>
          <a:p>
            <a:pPr marL="342900" lvl="1" indent="-342900" algn="just">
              <a:buFont typeface="Arial" pitchFamily="34" charset="0"/>
              <a:buChar char="•"/>
            </a:pPr>
            <a:r>
              <a:rPr lang="tr-TR" sz="2400" b="1" u="sng" dirty="0" err="1" smtClean="0"/>
              <a:t>More</a:t>
            </a:r>
            <a:r>
              <a:rPr lang="tr-TR" sz="2400" b="1" u="sng" dirty="0" smtClean="0"/>
              <a:t> </a:t>
            </a:r>
            <a:r>
              <a:rPr lang="tr-TR" sz="2400" b="1" u="sng" dirty="0" err="1" smtClean="0"/>
              <a:t>than</a:t>
            </a:r>
            <a:r>
              <a:rPr lang="tr-TR" sz="2400" b="1" u="sng" dirty="0" smtClean="0"/>
              <a:t> 100 </a:t>
            </a:r>
            <a:r>
              <a:rPr lang="tr-TR" sz="2400" b="1" u="sng" dirty="0" err="1" smtClean="0"/>
              <a:t>thousand</a:t>
            </a:r>
            <a:r>
              <a:rPr lang="en-US" sz="2400" b="1" u="sng" dirty="0" smtClean="0"/>
              <a:t> employed people.</a:t>
            </a:r>
          </a:p>
          <a:p>
            <a:pPr algn="just"/>
            <a:endParaRPr lang="en-US" dirty="0" smtClean="0"/>
          </a:p>
        </p:txBody>
      </p:sp>
      <p:sp>
        <p:nvSpPr>
          <p:cNvPr id="4" name="2 İçerik Yer Tutucusu"/>
          <p:cNvSpPr txBox="1">
            <a:spLocks/>
          </p:cNvSpPr>
          <p:nvPr/>
        </p:nvSpPr>
        <p:spPr>
          <a:xfrm>
            <a:off x="539552" y="1916832"/>
            <a:ext cx="8229600" cy="576064"/>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u="sng" dirty="0" smtClean="0"/>
              <a:t>Current Situation</a:t>
            </a:r>
            <a:endParaRPr kumimoji="0" lang="en-US" sz="3200" b="0" i="0" u="sng" strike="noStrike" kern="1200" cap="none" spc="0" normalizeH="0" baseline="0" dirty="0">
              <a:ln>
                <a:noFill/>
              </a:ln>
              <a:effectLst/>
              <a:uLnTx/>
              <a:uFillTx/>
              <a:latin typeface="+mn-lt"/>
              <a:ea typeface="+mn-ea"/>
              <a:cs typeface="+mn-cs"/>
            </a:endParaRPr>
          </a:p>
        </p:txBody>
      </p:sp>
      <p:sp>
        <p:nvSpPr>
          <p:cNvPr id="6" name="5 Metin kutusu"/>
          <p:cNvSpPr txBox="1"/>
          <p:nvPr/>
        </p:nvSpPr>
        <p:spPr>
          <a:xfrm>
            <a:off x="0" y="6581001"/>
            <a:ext cx="2692597" cy="276999"/>
          </a:xfrm>
          <a:prstGeom prst="rect">
            <a:avLst/>
          </a:prstGeom>
          <a:noFill/>
        </p:spPr>
        <p:txBody>
          <a:bodyPr wrap="none" rtlCol="0">
            <a:spAutoFit/>
          </a:bodyPr>
          <a:lstStyle/>
          <a:p>
            <a:r>
              <a:rPr lang="en-US" sz="1200" dirty="0" smtClean="0">
                <a:solidFill>
                  <a:schemeClr val="bg1"/>
                </a:solidFill>
              </a:rPr>
              <a:t>Source: Skills’10 Administration System</a:t>
            </a:r>
            <a:endParaRPr lang="en-US" sz="1200" dirty="0">
              <a:solidFill>
                <a:schemeClr val="bg1"/>
              </a:solidFill>
            </a:endParaRPr>
          </a:p>
        </p:txBody>
      </p:sp>
      <p:pic>
        <p:nvPicPr>
          <p:cNvPr id="8" name="Picture 3"/>
          <p:cNvPicPr>
            <a:picLocks noChangeAspect="1" noChangeArrowheads="1"/>
          </p:cNvPicPr>
          <p:nvPr/>
        </p:nvPicPr>
        <p:blipFill>
          <a:blip r:embed="rId3" cstate="print"/>
          <a:srcRect/>
          <a:stretch>
            <a:fillRect/>
          </a:stretch>
        </p:blipFill>
        <p:spPr bwMode="auto">
          <a:xfrm>
            <a:off x="4986581" y="332656"/>
            <a:ext cx="4157419" cy="720000"/>
          </a:xfrm>
          <a:prstGeom prst="rect">
            <a:avLst/>
          </a:prstGeom>
          <a:noFill/>
          <a:ln w="9525">
            <a:noFill/>
            <a:miter lim="800000"/>
            <a:headEnd/>
            <a:tailEnd/>
          </a:ln>
        </p:spPr>
      </p:pic>
      <p:pic>
        <p:nvPicPr>
          <p:cNvPr id="9" name="Picture 3"/>
          <p:cNvPicPr>
            <a:picLocks noChangeAspect="1" noChangeArrowheads="1"/>
          </p:cNvPicPr>
          <p:nvPr/>
        </p:nvPicPr>
        <p:blipFill>
          <a:blip r:embed="rId4" cstate="print"/>
          <a:srcRect/>
          <a:stretch>
            <a:fillRect/>
          </a:stretch>
        </p:blipFill>
        <p:spPr bwMode="auto">
          <a:xfrm>
            <a:off x="0" y="188640"/>
            <a:ext cx="9144000" cy="10527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47256" y="1196752"/>
            <a:ext cx="6696744" cy="710952"/>
          </a:xfrm>
        </p:spPr>
        <p:txBody>
          <a:bodyPr>
            <a:normAutofit fontScale="90000"/>
          </a:bodyPr>
          <a:lstStyle/>
          <a:p>
            <a:pPr algn="r"/>
            <a:r>
              <a:rPr lang="en-US" smtClean="0">
                <a:solidFill>
                  <a:schemeClr val="bg1"/>
                </a:solidFill>
              </a:rPr>
              <a:t>Framework</a:t>
            </a:r>
            <a:endParaRPr lang="en-US">
              <a:solidFill>
                <a:schemeClr val="bg1"/>
              </a:solidFill>
            </a:endParaRPr>
          </a:p>
        </p:txBody>
      </p:sp>
      <p:sp>
        <p:nvSpPr>
          <p:cNvPr id="3" name="2 İçerik Yer Tutucusu"/>
          <p:cNvSpPr>
            <a:spLocks noGrp="1"/>
          </p:cNvSpPr>
          <p:nvPr>
            <p:ph idx="1"/>
          </p:nvPr>
        </p:nvSpPr>
        <p:spPr>
          <a:xfrm>
            <a:off x="457200" y="2132856"/>
            <a:ext cx="8229600" cy="4320480"/>
          </a:xfrm>
        </p:spPr>
        <p:txBody>
          <a:bodyPr>
            <a:normAutofit/>
          </a:bodyPr>
          <a:lstStyle/>
          <a:p>
            <a:r>
              <a:rPr lang="en-US" dirty="0" smtClean="0"/>
              <a:t>Skills development for economic development</a:t>
            </a:r>
          </a:p>
          <a:p>
            <a:r>
              <a:rPr lang="en-US" dirty="0" smtClean="0"/>
              <a:t>Unskilled workforce as a major problem in Turkey</a:t>
            </a:r>
          </a:p>
          <a:p>
            <a:r>
              <a:rPr lang="en-US" dirty="0" smtClean="0"/>
              <a:t>Important role for the private sector</a:t>
            </a:r>
          </a:p>
          <a:p>
            <a:r>
              <a:rPr lang="en-US" dirty="0" smtClean="0"/>
              <a:t>UMEM Skills’10 Project</a:t>
            </a:r>
          </a:p>
          <a:p>
            <a:r>
              <a:rPr lang="en-US" dirty="0" smtClean="0"/>
              <a:t>Conclusions</a:t>
            </a:r>
          </a:p>
        </p:txBody>
      </p:sp>
      <p:pic>
        <p:nvPicPr>
          <p:cNvPr id="6" name="Picture 3"/>
          <p:cNvPicPr>
            <a:picLocks noChangeAspect="1" noChangeArrowheads="1"/>
          </p:cNvPicPr>
          <p:nvPr/>
        </p:nvPicPr>
        <p:blipFill>
          <a:blip r:embed="rId3" cstate="print"/>
          <a:srcRect/>
          <a:stretch>
            <a:fillRect/>
          </a:stretch>
        </p:blipFill>
        <p:spPr bwMode="auto">
          <a:xfrm>
            <a:off x="4986581" y="332656"/>
            <a:ext cx="4157419" cy="720000"/>
          </a:xfrm>
          <a:prstGeom prst="rect">
            <a:avLst/>
          </a:prstGeom>
          <a:noFill/>
          <a:ln w="9525">
            <a:noFill/>
            <a:miter lim="800000"/>
            <a:headEnd/>
            <a:tailEnd/>
          </a:ln>
        </p:spPr>
      </p:pic>
      <p:pic>
        <p:nvPicPr>
          <p:cNvPr id="7" name="Picture 3"/>
          <p:cNvPicPr>
            <a:picLocks noChangeAspect="1" noChangeArrowheads="1"/>
          </p:cNvPicPr>
          <p:nvPr/>
        </p:nvPicPr>
        <p:blipFill>
          <a:blip r:embed="rId4" cstate="print"/>
          <a:srcRect/>
          <a:stretch>
            <a:fillRect/>
          </a:stretch>
        </p:blipFill>
        <p:spPr bwMode="auto">
          <a:xfrm>
            <a:off x="0" y="188640"/>
            <a:ext cx="9144000" cy="10527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3 Grafik"/>
          <p:cNvGraphicFramePr/>
          <p:nvPr/>
        </p:nvGraphicFramePr>
        <p:xfrm>
          <a:off x="4644008" y="2348880"/>
          <a:ext cx="3942184" cy="25957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4 Grafik"/>
          <p:cNvGraphicFramePr/>
          <p:nvPr/>
        </p:nvGraphicFramePr>
        <p:xfrm>
          <a:off x="0" y="2420888"/>
          <a:ext cx="4139952" cy="252028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5 Grafik"/>
          <p:cNvGraphicFramePr/>
          <p:nvPr/>
        </p:nvGraphicFramePr>
        <p:xfrm>
          <a:off x="2051720" y="4114800"/>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6" name="2 İçerik Yer Tutucusu"/>
          <p:cNvSpPr txBox="1">
            <a:spLocks/>
          </p:cNvSpPr>
          <p:nvPr/>
        </p:nvSpPr>
        <p:spPr>
          <a:xfrm>
            <a:off x="539552" y="1916832"/>
            <a:ext cx="8229600" cy="576064"/>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tr-TR" sz="3200" u="sng" dirty="0" smtClean="0"/>
              <a:t>Profile of </a:t>
            </a:r>
            <a:r>
              <a:rPr lang="tr-TR" sz="3200" u="sng" dirty="0" err="1" smtClean="0"/>
              <a:t>the</a:t>
            </a:r>
            <a:r>
              <a:rPr lang="tr-TR" sz="3200" u="sng" dirty="0" smtClean="0"/>
              <a:t> </a:t>
            </a:r>
            <a:r>
              <a:rPr lang="en-US" sz="3200" u="sng" dirty="0" smtClean="0"/>
              <a:t>Course Participants</a:t>
            </a:r>
            <a:endParaRPr kumimoji="0" lang="en-US" sz="3200" b="0" i="0" u="sng" strike="noStrike" kern="1200" cap="none" spc="0" normalizeH="0" baseline="0" dirty="0">
              <a:ln>
                <a:noFill/>
              </a:ln>
              <a:effectLst/>
              <a:uLnTx/>
              <a:uFillTx/>
              <a:latin typeface="+mn-lt"/>
              <a:ea typeface="+mn-ea"/>
              <a:cs typeface="+mn-cs"/>
            </a:endParaRPr>
          </a:p>
        </p:txBody>
      </p:sp>
      <p:sp>
        <p:nvSpPr>
          <p:cNvPr id="8" name="1 Başlık"/>
          <p:cNvSpPr txBox="1">
            <a:spLocks/>
          </p:cNvSpPr>
          <p:nvPr/>
        </p:nvSpPr>
        <p:spPr>
          <a:xfrm>
            <a:off x="2447256" y="1196752"/>
            <a:ext cx="6696744" cy="710952"/>
          </a:xfrm>
          <a:prstGeom prst="rect">
            <a:avLst/>
          </a:prstGeom>
        </p:spPr>
        <p:txBody>
          <a:bodyPr vert="horz" lIns="91440" tIns="45720" rIns="91440" bIns="45720" rtlCol="0" anchor="ctr">
            <a:normAutofit fontScale="97500" lnSpcReduction="10000"/>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chemeClr val="bg1"/>
                </a:solidFill>
                <a:effectLst/>
                <a:uLnTx/>
                <a:uFillTx/>
                <a:latin typeface="+mj-lt"/>
                <a:ea typeface="+mj-ea"/>
                <a:cs typeface="+mj-cs"/>
              </a:rPr>
              <a:t>UMEM Skills’10</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pic>
        <p:nvPicPr>
          <p:cNvPr id="14" name="Picture 3"/>
          <p:cNvPicPr>
            <a:picLocks noChangeAspect="1" noChangeArrowheads="1"/>
          </p:cNvPicPr>
          <p:nvPr/>
        </p:nvPicPr>
        <p:blipFill>
          <a:blip r:embed="rId6" cstate="print"/>
          <a:srcRect/>
          <a:stretch>
            <a:fillRect/>
          </a:stretch>
        </p:blipFill>
        <p:spPr bwMode="auto">
          <a:xfrm>
            <a:off x="0" y="188640"/>
            <a:ext cx="9144000" cy="1052736"/>
          </a:xfrm>
          <a:prstGeom prst="rect">
            <a:avLst/>
          </a:prstGeom>
          <a:noFill/>
          <a:ln w="9525">
            <a:noFill/>
            <a:miter lim="800000"/>
            <a:headEnd/>
            <a:tailEnd/>
          </a:ln>
        </p:spPr>
      </p:pic>
      <p:sp>
        <p:nvSpPr>
          <p:cNvPr id="15" name="14 Metin kutusu"/>
          <p:cNvSpPr txBox="1"/>
          <p:nvPr/>
        </p:nvSpPr>
        <p:spPr>
          <a:xfrm>
            <a:off x="0" y="6581001"/>
            <a:ext cx="2692597" cy="276999"/>
          </a:xfrm>
          <a:prstGeom prst="rect">
            <a:avLst/>
          </a:prstGeom>
          <a:noFill/>
        </p:spPr>
        <p:txBody>
          <a:bodyPr wrap="none" rtlCol="0">
            <a:spAutoFit/>
          </a:bodyPr>
          <a:lstStyle/>
          <a:p>
            <a:r>
              <a:rPr lang="en-US" sz="1200" dirty="0" smtClean="0">
                <a:solidFill>
                  <a:schemeClr val="bg1"/>
                </a:solidFill>
              </a:rPr>
              <a:t>Source: Skills’10 Administration System</a:t>
            </a:r>
            <a:endParaRPr lang="en-US" sz="1200" dirty="0">
              <a:solidFill>
                <a:schemeClr val="bg1"/>
              </a:solidFill>
            </a:endParaRPr>
          </a:p>
        </p:txBody>
      </p:sp>
      <p:cxnSp>
        <p:nvCxnSpPr>
          <p:cNvPr id="17" name="16 Düz Ok Bağlayıcısı"/>
          <p:cNvCxnSpPr/>
          <p:nvPr/>
        </p:nvCxnSpPr>
        <p:spPr>
          <a:xfrm flipH="1">
            <a:off x="6228184" y="5157192"/>
            <a:ext cx="2232248" cy="0"/>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54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47256" y="1196752"/>
            <a:ext cx="6696744" cy="710952"/>
          </a:xfrm>
        </p:spPr>
        <p:txBody>
          <a:bodyPr>
            <a:normAutofit fontScale="90000"/>
          </a:bodyPr>
          <a:lstStyle/>
          <a:p>
            <a:pPr algn="r"/>
            <a:r>
              <a:rPr lang="en-US" dirty="0" smtClean="0">
                <a:solidFill>
                  <a:schemeClr val="bg1"/>
                </a:solidFill>
              </a:rPr>
              <a:t>Conclusions</a:t>
            </a:r>
            <a:endParaRPr lang="en-US" dirty="0">
              <a:solidFill>
                <a:schemeClr val="bg1"/>
              </a:solidFill>
            </a:endParaRPr>
          </a:p>
        </p:txBody>
      </p:sp>
      <p:sp>
        <p:nvSpPr>
          <p:cNvPr id="3" name="2 İçerik Yer Tutucusu"/>
          <p:cNvSpPr>
            <a:spLocks noGrp="1"/>
          </p:cNvSpPr>
          <p:nvPr>
            <p:ph idx="1"/>
          </p:nvPr>
        </p:nvSpPr>
        <p:spPr>
          <a:xfrm>
            <a:off x="457200" y="2132856"/>
            <a:ext cx="8229600" cy="4320480"/>
          </a:xfrm>
        </p:spPr>
        <p:txBody>
          <a:bodyPr>
            <a:normAutofit/>
          </a:bodyPr>
          <a:lstStyle/>
          <a:p>
            <a:r>
              <a:rPr lang="en-US" dirty="0" smtClean="0">
                <a:solidFill>
                  <a:schemeClr val="bg1">
                    <a:lumMod val="75000"/>
                  </a:schemeClr>
                </a:solidFill>
              </a:rPr>
              <a:t>Skills development for economic development</a:t>
            </a:r>
          </a:p>
          <a:p>
            <a:r>
              <a:rPr lang="en-US" dirty="0" smtClean="0">
                <a:solidFill>
                  <a:schemeClr val="bg1">
                    <a:lumMod val="75000"/>
                  </a:schemeClr>
                </a:solidFill>
              </a:rPr>
              <a:t>Unskilled workforce as a major problem in Turkey</a:t>
            </a:r>
          </a:p>
          <a:p>
            <a:r>
              <a:rPr lang="en-US" dirty="0" smtClean="0">
                <a:solidFill>
                  <a:schemeClr val="bg1">
                    <a:lumMod val="75000"/>
                  </a:schemeClr>
                </a:solidFill>
              </a:rPr>
              <a:t>Important role for the private sector</a:t>
            </a:r>
          </a:p>
          <a:p>
            <a:r>
              <a:rPr lang="en-US" dirty="0" smtClean="0">
                <a:solidFill>
                  <a:schemeClr val="bg1">
                    <a:lumMod val="75000"/>
                  </a:schemeClr>
                </a:solidFill>
              </a:rPr>
              <a:t>UMEM Skills’10 Project</a:t>
            </a:r>
          </a:p>
          <a:p>
            <a:r>
              <a:rPr lang="en-US" dirty="0" smtClean="0"/>
              <a:t>Conclusions</a:t>
            </a:r>
            <a:endParaRPr lang="tr-TR" dirty="0" smtClean="0"/>
          </a:p>
        </p:txBody>
      </p:sp>
      <p:pic>
        <p:nvPicPr>
          <p:cNvPr id="6" name="Picture 3"/>
          <p:cNvPicPr>
            <a:picLocks noChangeAspect="1" noChangeArrowheads="1"/>
          </p:cNvPicPr>
          <p:nvPr/>
        </p:nvPicPr>
        <p:blipFill>
          <a:blip r:embed="rId3" cstate="print"/>
          <a:srcRect/>
          <a:stretch>
            <a:fillRect/>
          </a:stretch>
        </p:blipFill>
        <p:spPr bwMode="auto">
          <a:xfrm>
            <a:off x="4986581" y="332656"/>
            <a:ext cx="4157419" cy="720000"/>
          </a:xfrm>
          <a:prstGeom prst="rect">
            <a:avLst/>
          </a:prstGeom>
          <a:noFill/>
          <a:ln w="9525">
            <a:noFill/>
            <a:miter lim="800000"/>
            <a:headEnd/>
            <a:tailEnd/>
          </a:ln>
        </p:spPr>
      </p:pic>
      <p:pic>
        <p:nvPicPr>
          <p:cNvPr id="7" name="Picture 3"/>
          <p:cNvPicPr>
            <a:picLocks noChangeAspect="1" noChangeArrowheads="1"/>
          </p:cNvPicPr>
          <p:nvPr/>
        </p:nvPicPr>
        <p:blipFill>
          <a:blip r:embed="rId4" cstate="print"/>
          <a:srcRect/>
          <a:stretch>
            <a:fillRect/>
          </a:stretch>
        </p:blipFill>
        <p:spPr bwMode="auto">
          <a:xfrm>
            <a:off x="0" y="188640"/>
            <a:ext cx="9144000" cy="1052736"/>
          </a:xfrm>
          <a:prstGeom prst="rect">
            <a:avLst/>
          </a:prstGeom>
          <a:noFill/>
          <a:ln w="9525">
            <a:noFill/>
            <a:miter lim="800000"/>
            <a:headEnd/>
            <a:tailEnd/>
          </a:ln>
        </p:spPr>
      </p:pic>
    </p:spTree>
    <p:extLst>
      <p:ext uri="{BB962C8B-B14F-4D97-AF65-F5344CB8AC3E}">
        <p14:creationId xmlns:p14="http://schemas.microsoft.com/office/powerpoint/2010/main" val="34644454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47256" y="1196752"/>
            <a:ext cx="6696744" cy="710952"/>
          </a:xfrm>
        </p:spPr>
        <p:txBody>
          <a:bodyPr>
            <a:normAutofit fontScale="90000"/>
          </a:bodyPr>
          <a:lstStyle/>
          <a:p>
            <a:pPr algn="r"/>
            <a:r>
              <a:rPr lang="en-US" dirty="0" smtClean="0">
                <a:solidFill>
                  <a:schemeClr val="bg1"/>
                </a:solidFill>
              </a:rPr>
              <a:t>Conclusions</a:t>
            </a:r>
            <a:endParaRPr lang="en-US" dirty="0">
              <a:solidFill>
                <a:schemeClr val="bg1"/>
              </a:solidFill>
            </a:endParaRPr>
          </a:p>
        </p:txBody>
      </p:sp>
      <p:sp>
        <p:nvSpPr>
          <p:cNvPr id="3" name="2 İçerik Yer Tutucusu"/>
          <p:cNvSpPr>
            <a:spLocks noGrp="1"/>
          </p:cNvSpPr>
          <p:nvPr>
            <p:ph idx="1"/>
          </p:nvPr>
        </p:nvSpPr>
        <p:spPr>
          <a:xfrm>
            <a:off x="467544" y="1916832"/>
            <a:ext cx="8229600" cy="4941168"/>
          </a:xfrm>
        </p:spPr>
        <p:txBody>
          <a:bodyPr>
            <a:normAutofit/>
          </a:bodyPr>
          <a:lstStyle/>
          <a:p>
            <a:pPr>
              <a:lnSpc>
                <a:spcPct val="130000"/>
              </a:lnSpc>
              <a:buNone/>
            </a:pPr>
            <a:r>
              <a:rPr lang="tr-TR" dirty="0" smtClean="0"/>
              <a:t>	</a:t>
            </a:r>
            <a:endParaRPr lang="en-US" dirty="0" smtClean="0"/>
          </a:p>
        </p:txBody>
      </p:sp>
      <p:sp>
        <p:nvSpPr>
          <p:cNvPr id="5" name="2 İçerik Yer Tutucusu"/>
          <p:cNvSpPr txBox="1">
            <a:spLocks/>
          </p:cNvSpPr>
          <p:nvPr/>
        </p:nvSpPr>
        <p:spPr>
          <a:xfrm>
            <a:off x="467544" y="1916832"/>
            <a:ext cx="8229600" cy="4680520"/>
          </a:xfrm>
          <a:prstGeom prst="rect">
            <a:avLst/>
          </a:prstGeom>
        </p:spPr>
        <p:txBody>
          <a:bodyPr vert="horz" lIns="91440" tIns="45720" rIns="91440" bIns="45720" rtlCol="0">
            <a:normAutofit fontScale="77500" lnSpcReduction="20000"/>
          </a:bodyPr>
          <a:lstStyle/>
          <a:p>
            <a:pPr marL="342900" indent="-342900" algn="just">
              <a:spcBef>
                <a:spcPct val="20000"/>
              </a:spcBef>
              <a:buFont typeface="Arial" pitchFamily="34" charset="0"/>
              <a:buChar char="•"/>
            </a:pPr>
            <a:r>
              <a:rPr lang="en-US" sz="3200" b="1" dirty="0" smtClean="0"/>
              <a:t>Skills development </a:t>
            </a:r>
            <a:r>
              <a:rPr lang="en-US" sz="3200" dirty="0" smtClean="0"/>
              <a:t>is essential for economic development</a:t>
            </a:r>
          </a:p>
          <a:p>
            <a:pPr marL="342900" indent="-342900" algn="just">
              <a:spcBef>
                <a:spcPct val="20000"/>
              </a:spcBef>
              <a:buFont typeface="Arial" pitchFamily="34" charset="0"/>
              <a:buChar char="•"/>
            </a:pPr>
            <a:r>
              <a:rPr lang="en-US" sz="3200" dirty="0" smtClean="0"/>
              <a:t>Skills development can be seen as a next step for Millennium Development Goals</a:t>
            </a:r>
          </a:p>
          <a:p>
            <a:pPr marL="800100" lvl="1" indent="-342900" algn="just">
              <a:spcBef>
                <a:spcPct val="20000"/>
              </a:spcBef>
              <a:buFont typeface="Calibri" pitchFamily="34" charset="0"/>
              <a:buChar char="‒"/>
            </a:pPr>
            <a:r>
              <a:rPr lang="en-US" sz="3200" dirty="0" smtClean="0"/>
              <a:t>Improving human capital beyond primary education</a:t>
            </a:r>
          </a:p>
          <a:p>
            <a:pPr marL="800100" lvl="1" indent="-342900" algn="just">
              <a:spcBef>
                <a:spcPct val="20000"/>
              </a:spcBef>
              <a:buFont typeface="Calibri" pitchFamily="34" charset="0"/>
              <a:buChar char="‒"/>
            </a:pPr>
            <a:r>
              <a:rPr lang="en-US" sz="3200" dirty="0" smtClean="0"/>
              <a:t>Creating equal </a:t>
            </a:r>
            <a:r>
              <a:rPr lang="tr-TR" sz="3200" dirty="0" smtClean="0"/>
              <a:t>opportunity </a:t>
            </a:r>
            <a:r>
              <a:rPr lang="en-US" sz="3200" dirty="0" smtClean="0"/>
              <a:t>for men and women</a:t>
            </a:r>
          </a:p>
          <a:p>
            <a:pPr marL="342900" indent="-342900" algn="just">
              <a:spcBef>
                <a:spcPct val="20000"/>
              </a:spcBef>
              <a:buFont typeface="Arial" pitchFamily="34" charset="0"/>
              <a:buChar char="•"/>
            </a:pPr>
            <a:r>
              <a:rPr lang="en-US" sz="3200" b="1" dirty="0" smtClean="0"/>
              <a:t>Private sector</a:t>
            </a:r>
            <a:r>
              <a:rPr lang="en-US" sz="3200" dirty="0" smtClean="0"/>
              <a:t> should have a key role in the skills development process</a:t>
            </a:r>
          </a:p>
          <a:p>
            <a:pPr marL="342900" indent="-342900" algn="just">
              <a:spcBef>
                <a:spcPct val="20000"/>
              </a:spcBef>
              <a:buFont typeface="Arial" pitchFamily="34" charset="0"/>
              <a:buChar char="•"/>
            </a:pPr>
            <a:r>
              <a:rPr lang="en-US" sz="3200" dirty="0" smtClean="0"/>
              <a:t>Skills’10 Project seems as a </a:t>
            </a:r>
            <a:r>
              <a:rPr lang="en-US" sz="3200" b="1" dirty="0" smtClean="0"/>
              <a:t>successful start </a:t>
            </a:r>
            <a:r>
              <a:rPr lang="en-US" sz="3200" dirty="0" smtClean="0"/>
              <a:t>for Public-Private Sector Partnership (PPP) in vocational education and training</a:t>
            </a:r>
          </a:p>
          <a:p>
            <a:pPr marL="342900" indent="-342900" algn="just">
              <a:spcBef>
                <a:spcPct val="20000"/>
              </a:spcBef>
              <a:buFont typeface="Arial" pitchFamily="34" charset="0"/>
              <a:buChar char="•"/>
            </a:pPr>
            <a:r>
              <a:rPr lang="en-US" sz="3200" dirty="0" smtClean="0"/>
              <a:t>Empowering local stakeholders, while forcing them to work together is a key success factor</a:t>
            </a:r>
          </a:p>
        </p:txBody>
      </p:sp>
      <p:pic>
        <p:nvPicPr>
          <p:cNvPr id="6" name="Picture 3"/>
          <p:cNvPicPr>
            <a:picLocks noChangeAspect="1" noChangeArrowheads="1"/>
          </p:cNvPicPr>
          <p:nvPr/>
        </p:nvPicPr>
        <p:blipFill>
          <a:blip r:embed="rId3" cstate="print"/>
          <a:srcRect/>
          <a:stretch>
            <a:fillRect/>
          </a:stretch>
        </p:blipFill>
        <p:spPr bwMode="auto">
          <a:xfrm>
            <a:off x="4986581" y="332656"/>
            <a:ext cx="4157419" cy="720000"/>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a:stretch>
            <a:fillRect/>
          </a:stretch>
        </p:blipFill>
        <p:spPr bwMode="auto">
          <a:xfrm>
            <a:off x="0" y="188640"/>
            <a:ext cx="9144000" cy="1052736"/>
          </a:xfrm>
          <a:prstGeom prst="rect">
            <a:avLst/>
          </a:prstGeom>
          <a:noFill/>
          <a:ln w="9525">
            <a:noFill/>
            <a:miter lim="800000"/>
            <a:headEnd/>
            <a:tailEnd/>
          </a:ln>
        </p:spPr>
      </p:pic>
    </p:spTree>
    <p:extLst>
      <p:ext uri="{BB962C8B-B14F-4D97-AF65-F5344CB8AC3E}">
        <p14:creationId xmlns:p14="http://schemas.microsoft.com/office/powerpoint/2010/main" val="3623050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47256" y="1196752"/>
            <a:ext cx="6696744" cy="710952"/>
          </a:xfrm>
        </p:spPr>
        <p:txBody>
          <a:bodyPr>
            <a:normAutofit fontScale="90000"/>
          </a:bodyPr>
          <a:lstStyle/>
          <a:p>
            <a:pPr algn="r"/>
            <a:r>
              <a:rPr lang="en-US" dirty="0" smtClean="0">
                <a:solidFill>
                  <a:schemeClr val="bg1"/>
                </a:solidFill>
              </a:rPr>
              <a:t>Skills Development</a:t>
            </a:r>
            <a:endParaRPr lang="en-US" dirty="0">
              <a:solidFill>
                <a:schemeClr val="bg1"/>
              </a:solidFill>
            </a:endParaRPr>
          </a:p>
        </p:txBody>
      </p:sp>
      <p:sp>
        <p:nvSpPr>
          <p:cNvPr id="3" name="2 İçerik Yer Tutucusu"/>
          <p:cNvSpPr>
            <a:spLocks noGrp="1"/>
          </p:cNvSpPr>
          <p:nvPr>
            <p:ph idx="1"/>
          </p:nvPr>
        </p:nvSpPr>
        <p:spPr>
          <a:xfrm>
            <a:off x="457200" y="2132856"/>
            <a:ext cx="8229600" cy="4320480"/>
          </a:xfrm>
        </p:spPr>
        <p:txBody>
          <a:bodyPr>
            <a:normAutofit/>
          </a:bodyPr>
          <a:lstStyle/>
          <a:p>
            <a:r>
              <a:rPr lang="en-US" dirty="0" smtClean="0"/>
              <a:t>Skills development for economic development</a:t>
            </a:r>
          </a:p>
          <a:p>
            <a:r>
              <a:rPr lang="en-US" dirty="0" smtClean="0">
                <a:solidFill>
                  <a:schemeClr val="bg1">
                    <a:lumMod val="75000"/>
                  </a:schemeClr>
                </a:solidFill>
              </a:rPr>
              <a:t>Unskilled workforce as a major problem in Turkey</a:t>
            </a:r>
          </a:p>
          <a:p>
            <a:r>
              <a:rPr lang="en-US" dirty="0" smtClean="0">
                <a:solidFill>
                  <a:schemeClr val="bg1">
                    <a:lumMod val="75000"/>
                  </a:schemeClr>
                </a:solidFill>
              </a:rPr>
              <a:t>Important role for the private sector</a:t>
            </a:r>
          </a:p>
          <a:p>
            <a:r>
              <a:rPr lang="en-US" dirty="0" smtClean="0">
                <a:solidFill>
                  <a:schemeClr val="bg1">
                    <a:lumMod val="75000"/>
                  </a:schemeClr>
                </a:solidFill>
              </a:rPr>
              <a:t>UMEM Skills’10 Project</a:t>
            </a:r>
          </a:p>
          <a:p>
            <a:r>
              <a:rPr lang="en-US" dirty="0" smtClean="0">
                <a:solidFill>
                  <a:schemeClr val="bg1">
                    <a:lumMod val="75000"/>
                  </a:schemeClr>
                </a:solidFill>
              </a:rPr>
              <a:t>Conclusions</a:t>
            </a:r>
            <a:endParaRPr lang="tr-TR" dirty="0" smtClean="0">
              <a:solidFill>
                <a:schemeClr val="bg1">
                  <a:lumMod val="75000"/>
                </a:schemeClr>
              </a:solidFill>
            </a:endParaRPr>
          </a:p>
        </p:txBody>
      </p:sp>
      <p:pic>
        <p:nvPicPr>
          <p:cNvPr id="7" name="Picture 3"/>
          <p:cNvPicPr>
            <a:picLocks noChangeAspect="1" noChangeArrowheads="1"/>
          </p:cNvPicPr>
          <p:nvPr/>
        </p:nvPicPr>
        <p:blipFill>
          <a:blip r:embed="rId3" cstate="print"/>
          <a:srcRect/>
          <a:stretch>
            <a:fillRect/>
          </a:stretch>
        </p:blipFill>
        <p:spPr bwMode="auto">
          <a:xfrm>
            <a:off x="4986581" y="332656"/>
            <a:ext cx="4157419" cy="720000"/>
          </a:xfrm>
          <a:prstGeom prst="rect">
            <a:avLst/>
          </a:prstGeom>
          <a:noFill/>
          <a:ln w="9525">
            <a:noFill/>
            <a:miter lim="800000"/>
            <a:headEnd/>
            <a:tailEnd/>
          </a:ln>
        </p:spPr>
      </p:pic>
      <p:pic>
        <p:nvPicPr>
          <p:cNvPr id="6" name="Picture 3"/>
          <p:cNvPicPr>
            <a:picLocks noChangeAspect="1" noChangeArrowheads="1"/>
          </p:cNvPicPr>
          <p:nvPr/>
        </p:nvPicPr>
        <p:blipFill>
          <a:blip r:embed="rId4" cstate="print"/>
          <a:srcRect/>
          <a:stretch>
            <a:fillRect/>
          </a:stretch>
        </p:blipFill>
        <p:spPr bwMode="auto">
          <a:xfrm>
            <a:off x="0" y="188640"/>
            <a:ext cx="9144000" cy="10527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47256" y="1196752"/>
            <a:ext cx="6696744" cy="710952"/>
          </a:xfrm>
        </p:spPr>
        <p:txBody>
          <a:bodyPr>
            <a:normAutofit fontScale="90000"/>
          </a:bodyPr>
          <a:lstStyle/>
          <a:p>
            <a:pPr algn="r"/>
            <a:r>
              <a:rPr lang="en-US" dirty="0" smtClean="0">
                <a:solidFill>
                  <a:schemeClr val="bg1"/>
                </a:solidFill>
              </a:rPr>
              <a:t>Skills Development</a:t>
            </a:r>
            <a:endParaRPr lang="en-US" dirty="0">
              <a:solidFill>
                <a:schemeClr val="bg1"/>
              </a:solidFill>
            </a:endParaRPr>
          </a:p>
        </p:txBody>
      </p:sp>
      <p:sp>
        <p:nvSpPr>
          <p:cNvPr id="3" name="2 İçerik Yer Tutucusu"/>
          <p:cNvSpPr>
            <a:spLocks noGrp="1"/>
          </p:cNvSpPr>
          <p:nvPr>
            <p:ph idx="1"/>
          </p:nvPr>
        </p:nvSpPr>
        <p:spPr>
          <a:xfrm>
            <a:off x="457200" y="2132856"/>
            <a:ext cx="8229600" cy="4320480"/>
          </a:xfrm>
        </p:spPr>
        <p:txBody>
          <a:bodyPr>
            <a:normAutofit/>
          </a:bodyPr>
          <a:lstStyle/>
          <a:p>
            <a:r>
              <a:rPr lang="en-US" dirty="0" smtClean="0"/>
              <a:t>Improvement of the vocational education system:</a:t>
            </a:r>
          </a:p>
          <a:p>
            <a:pPr lvl="1"/>
            <a:r>
              <a:rPr lang="en-US" dirty="0" smtClean="0"/>
              <a:t>improves human capital and productivity</a:t>
            </a:r>
            <a:endParaRPr lang="tr-TR" dirty="0" smtClean="0"/>
          </a:p>
          <a:p>
            <a:pPr lvl="1"/>
            <a:r>
              <a:rPr lang="en-US" dirty="0" smtClean="0"/>
              <a:t>reduces skills mismatches in the labor market</a:t>
            </a:r>
            <a:endParaRPr lang="tr-TR" dirty="0" smtClean="0"/>
          </a:p>
          <a:p>
            <a:pPr lvl="1"/>
            <a:r>
              <a:rPr lang="en-US" dirty="0" smtClean="0"/>
              <a:t>increases competitiveness of the economy</a:t>
            </a:r>
            <a:endParaRPr lang="tr-TR" dirty="0" smtClean="0"/>
          </a:p>
          <a:p>
            <a:pPr lvl="1"/>
            <a:r>
              <a:rPr lang="en-US" dirty="0" smtClean="0"/>
              <a:t>reduces unemployment and poverty</a:t>
            </a:r>
            <a:endParaRPr lang="tr-TR" dirty="0" smtClean="0"/>
          </a:p>
          <a:p>
            <a:pPr lvl="1"/>
            <a:r>
              <a:rPr lang="en-US" dirty="0" smtClean="0"/>
              <a:t>promotes </a:t>
            </a:r>
            <a:r>
              <a:rPr lang="en-US" b="1" dirty="0" smtClean="0"/>
              <a:t>economic growth</a:t>
            </a:r>
            <a:endParaRPr lang="en-US" dirty="0">
              <a:solidFill>
                <a:schemeClr val="bg1">
                  <a:lumMod val="65000"/>
                </a:schemeClr>
              </a:solidFill>
            </a:endParaRPr>
          </a:p>
        </p:txBody>
      </p:sp>
      <p:pic>
        <p:nvPicPr>
          <p:cNvPr id="7" name="Picture 3"/>
          <p:cNvPicPr>
            <a:picLocks noChangeAspect="1" noChangeArrowheads="1"/>
          </p:cNvPicPr>
          <p:nvPr/>
        </p:nvPicPr>
        <p:blipFill>
          <a:blip r:embed="rId3" cstate="print"/>
          <a:srcRect/>
          <a:stretch>
            <a:fillRect/>
          </a:stretch>
        </p:blipFill>
        <p:spPr bwMode="auto">
          <a:xfrm>
            <a:off x="4986581" y="332656"/>
            <a:ext cx="4157419" cy="720000"/>
          </a:xfrm>
          <a:prstGeom prst="rect">
            <a:avLst/>
          </a:prstGeom>
          <a:noFill/>
          <a:ln w="9525">
            <a:noFill/>
            <a:miter lim="800000"/>
            <a:headEnd/>
            <a:tailEnd/>
          </a:ln>
        </p:spPr>
      </p:pic>
      <p:pic>
        <p:nvPicPr>
          <p:cNvPr id="6" name="Picture 3"/>
          <p:cNvPicPr>
            <a:picLocks noChangeAspect="1" noChangeArrowheads="1"/>
          </p:cNvPicPr>
          <p:nvPr/>
        </p:nvPicPr>
        <p:blipFill>
          <a:blip r:embed="rId4" cstate="print"/>
          <a:srcRect/>
          <a:stretch>
            <a:fillRect/>
          </a:stretch>
        </p:blipFill>
        <p:spPr bwMode="auto">
          <a:xfrm>
            <a:off x="0" y="188640"/>
            <a:ext cx="9144000" cy="10527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47256" y="1196752"/>
            <a:ext cx="6696744" cy="710952"/>
          </a:xfrm>
        </p:spPr>
        <p:txBody>
          <a:bodyPr>
            <a:normAutofit fontScale="90000"/>
          </a:bodyPr>
          <a:lstStyle/>
          <a:p>
            <a:pPr algn="r"/>
            <a:r>
              <a:rPr lang="en-US" dirty="0" smtClean="0">
                <a:solidFill>
                  <a:schemeClr val="bg1"/>
                </a:solidFill>
              </a:rPr>
              <a:t>Unskilled Workforce in Turkey</a:t>
            </a:r>
            <a:endParaRPr lang="en-US" dirty="0">
              <a:solidFill>
                <a:schemeClr val="bg1"/>
              </a:solidFill>
            </a:endParaRPr>
          </a:p>
        </p:txBody>
      </p:sp>
      <p:sp>
        <p:nvSpPr>
          <p:cNvPr id="3" name="2 İçerik Yer Tutucusu"/>
          <p:cNvSpPr>
            <a:spLocks noGrp="1"/>
          </p:cNvSpPr>
          <p:nvPr>
            <p:ph idx="1"/>
          </p:nvPr>
        </p:nvSpPr>
        <p:spPr>
          <a:xfrm>
            <a:off x="457200" y="2132856"/>
            <a:ext cx="8229600" cy="4320480"/>
          </a:xfrm>
        </p:spPr>
        <p:txBody>
          <a:bodyPr>
            <a:normAutofit/>
          </a:bodyPr>
          <a:lstStyle/>
          <a:p>
            <a:r>
              <a:rPr lang="en-US" dirty="0" smtClean="0">
                <a:solidFill>
                  <a:schemeClr val="bg1">
                    <a:lumMod val="75000"/>
                  </a:schemeClr>
                </a:solidFill>
              </a:rPr>
              <a:t>Skills development for economic development</a:t>
            </a:r>
          </a:p>
          <a:p>
            <a:r>
              <a:rPr lang="en-US" dirty="0" smtClean="0"/>
              <a:t>Unskilled workforce as a major problem in Turkey</a:t>
            </a:r>
          </a:p>
          <a:p>
            <a:r>
              <a:rPr lang="en-US" dirty="0" smtClean="0">
                <a:solidFill>
                  <a:schemeClr val="bg1">
                    <a:lumMod val="75000"/>
                  </a:schemeClr>
                </a:solidFill>
              </a:rPr>
              <a:t>Important role for the private sector</a:t>
            </a:r>
          </a:p>
          <a:p>
            <a:r>
              <a:rPr lang="en-US" dirty="0" smtClean="0">
                <a:solidFill>
                  <a:schemeClr val="bg1">
                    <a:lumMod val="75000"/>
                  </a:schemeClr>
                </a:solidFill>
              </a:rPr>
              <a:t>UMEM Skills’10 Project</a:t>
            </a:r>
          </a:p>
          <a:p>
            <a:r>
              <a:rPr lang="en-US" dirty="0" smtClean="0">
                <a:solidFill>
                  <a:schemeClr val="bg1">
                    <a:lumMod val="75000"/>
                  </a:schemeClr>
                </a:solidFill>
              </a:rPr>
              <a:t>Conclusions</a:t>
            </a:r>
            <a:endParaRPr lang="tr-TR" dirty="0" smtClean="0">
              <a:solidFill>
                <a:schemeClr val="bg1">
                  <a:lumMod val="75000"/>
                </a:schemeClr>
              </a:solidFill>
            </a:endParaRPr>
          </a:p>
        </p:txBody>
      </p:sp>
      <p:pic>
        <p:nvPicPr>
          <p:cNvPr id="7" name="Picture 3"/>
          <p:cNvPicPr>
            <a:picLocks noChangeAspect="1" noChangeArrowheads="1"/>
          </p:cNvPicPr>
          <p:nvPr/>
        </p:nvPicPr>
        <p:blipFill>
          <a:blip r:embed="rId3" cstate="print"/>
          <a:srcRect/>
          <a:stretch>
            <a:fillRect/>
          </a:stretch>
        </p:blipFill>
        <p:spPr bwMode="auto">
          <a:xfrm>
            <a:off x="4986581" y="332656"/>
            <a:ext cx="4157419" cy="720000"/>
          </a:xfrm>
          <a:prstGeom prst="rect">
            <a:avLst/>
          </a:prstGeom>
          <a:noFill/>
          <a:ln w="9525">
            <a:noFill/>
            <a:miter lim="800000"/>
            <a:headEnd/>
            <a:tailEnd/>
          </a:ln>
        </p:spPr>
      </p:pic>
      <p:pic>
        <p:nvPicPr>
          <p:cNvPr id="6" name="Picture 3"/>
          <p:cNvPicPr>
            <a:picLocks noChangeAspect="1" noChangeArrowheads="1"/>
          </p:cNvPicPr>
          <p:nvPr/>
        </p:nvPicPr>
        <p:blipFill>
          <a:blip r:embed="rId4" cstate="print"/>
          <a:srcRect/>
          <a:stretch>
            <a:fillRect/>
          </a:stretch>
        </p:blipFill>
        <p:spPr bwMode="auto">
          <a:xfrm>
            <a:off x="0" y="188640"/>
            <a:ext cx="9144000" cy="10527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47256" y="1196752"/>
            <a:ext cx="6696744" cy="710952"/>
          </a:xfrm>
        </p:spPr>
        <p:txBody>
          <a:bodyPr>
            <a:normAutofit fontScale="90000"/>
          </a:bodyPr>
          <a:lstStyle/>
          <a:p>
            <a:pPr algn="r"/>
            <a:r>
              <a:rPr lang="en-US" dirty="0" smtClean="0">
                <a:solidFill>
                  <a:schemeClr val="bg1"/>
                </a:solidFill>
              </a:rPr>
              <a:t>Unskilled Workforce in Turkey</a:t>
            </a:r>
            <a:endParaRPr lang="en-US" dirty="0">
              <a:solidFill>
                <a:schemeClr val="bg1"/>
              </a:solidFill>
            </a:endParaRPr>
          </a:p>
        </p:txBody>
      </p:sp>
      <p:sp>
        <p:nvSpPr>
          <p:cNvPr id="3" name="2 İçerik Yer Tutucusu"/>
          <p:cNvSpPr>
            <a:spLocks noGrp="1"/>
          </p:cNvSpPr>
          <p:nvPr>
            <p:ph idx="1"/>
          </p:nvPr>
        </p:nvSpPr>
        <p:spPr>
          <a:xfrm>
            <a:off x="251520" y="2132856"/>
            <a:ext cx="8640960" cy="4392488"/>
          </a:xfrm>
        </p:spPr>
        <p:txBody>
          <a:bodyPr>
            <a:normAutofit/>
          </a:bodyPr>
          <a:lstStyle/>
          <a:p>
            <a:pPr marL="342900" lvl="1" indent="-342900">
              <a:buFont typeface="Arial" pitchFamily="34" charset="0"/>
              <a:buChar char="•"/>
            </a:pPr>
            <a:r>
              <a:rPr lang="en-US" dirty="0" smtClean="0"/>
              <a:t>3</a:t>
            </a:r>
            <a:r>
              <a:rPr lang="tr-TR" dirty="0" smtClean="0"/>
              <a:t>,</a:t>
            </a:r>
            <a:r>
              <a:rPr lang="en-US" dirty="0" smtClean="0"/>
              <a:t>4 million unemployed people in December 2008 (14</a:t>
            </a:r>
            <a:r>
              <a:rPr lang="tr-TR" dirty="0" smtClean="0"/>
              <a:t> </a:t>
            </a:r>
            <a:r>
              <a:rPr lang="en-US" dirty="0" smtClean="0"/>
              <a:t>% of the workforce)</a:t>
            </a:r>
            <a:endParaRPr lang="tr-TR" dirty="0" smtClean="0"/>
          </a:p>
          <a:p>
            <a:pPr marL="342900" lvl="1" indent="-342900">
              <a:buFont typeface="Arial" pitchFamily="34" charset="0"/>
              <a:buChar char="•"/>
            </a:pPr>
            <a:endParaRPr lang="en-US" dirty="0" smtClean="0"/>
          </a:p>
          <a:p>
            <a:r>
              <a:rPr lang="en-US" sz="2800" dirty="0" smtClean="0"/>
              <a:t>Skills mismatch due to low-skilled work force</a:t>
            </a:r>
          </a:p>
          <a:p>
            <a:pPr lvl="1"/>
            <a:r>
              <a:rPr lang="en-US" sz="2200" dirty="0" smtClean="0"/>
              <a:t>One of the main reasons behind unemployment</a:t>
            </a:r>
          </a:p>
          <a:p>
            <a:pPr lvl="1"/>
            <a:r>
              <a:rPr lang="en-US" sz="2200" dirty="0" smtClean="0"/>
              <a:t>Firms have difficulties in </a:t>
            </a:r>
            <a:r>
              <a:rPr lang="tr-TR" sz="2200" dirty="0" smtClean="0"/>
              <a:t>hiring </a:t>
            </a:r>
            <a:r>
              <a:rPr lang="en-US" sz="2200" dirty="0" smtClean="0"/>
              <a:t>qualified staff</a:t>
            </a:r>
          </a:p>
          <a:p>
            <a:r>
              <a:rPr lang="en-US" sz="2800" dirty="0" smtClean="0"/>
              <a:t>The global financial crisis exacerbated the situation</a:t>
            </a:r>
          </a:p>
          <a:p>
            <a:pPr lvl="1"/>
            <a:r>
              <a:rPr lang="en-US" sz="2200" dirty="0" smtClean="0"/>
              <a:t>Mostly unskilled people lost their jobs</a:t>
            </a:r>
          </a:p>
        </p:txBody>
      </p:sp>
      <p:pic>
        <p:nvPicPr>
          <p:cNvPr id="6" name="Picture 3"/>
          <p:cNvPicPr>
            <a:picLocks noChangeAspect="1" noChangeArrowheads="1"/>
          </p:cNvPicPr>
          <p:nvPr/>
        </p:nvPicPr>
        <p:blipFill>
          <a:blip r:embed="rId3" cstate="print"/>
          <a:srcRect/>
          <a:stretch>
            <a:fillRect/>
          </a:stretch>
        </p:blipFill>
        <p:spPr bwMode="auto">
          <a:xfrm>
            <a:off x="4986581" y="332656"/>
            <a:ext cx="4157419" cy="720000"/>
          </a:xfrm>
          <a:prstGeom prst="rect">
            <a:avLst/>
          </a:prstGeom>
          <a:noFill/>
          <a:ln w="9525">
            <a:noFill/>
            <a:miter lim="800000"/>
            <a:headEnd/>
            <a:tailEnd/>
          </a:ln>
        </p:spPr>
      </p:pic>
      <p:pic>
        <p:nvPicPr>
          <p:cNvPr id="7" name="Picture 3"/>
          <p:cNvPicPr>
            <a:picLocks noChangeAspect="1" noChangeArrowheads="1"/>
          </p:cNvPicPr>
          <p:nvPr/>
        </p:nvPicPr>
        <p:blipFill>
          <a:blip r:embed="rId4" cstate="print"/>
          <a:srcRect/>
          <a:stretch>
            <a:fillRect/>
          </a:stretch>
        </p:blipFill>
        <p:spPr bwMode="auto">
          <a:xfrm>
            <a:off x="0" y="188640"/>
            <a:ext cx="9144000" cy="10527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47256" y="1196752"/>
            <a:ext cx="6696744" cy="710952"/>
          </a:xfrm>
        </p:spPr>
        <p:txBody>
          <a:bodyPr>
            <a:normAutofit fontScale="90000"/>
          </a:bodyPr>
          <a:lstStyle/>
          <a:p>
            <a:pPr algn="r"/>
            <a:r>
              <a:rPr lang="en-US" dirty="0" smtClean="0">
                <a:solidFill>
                  <a:schemeClr val="bg1"/>
                </a:solidFill>
              </a:rPr>
              <a:t>Role of the Private Sector</a:t>
            </a:r>
            <a:endParaRPr lang="en-US" dirty="0">
              <a:solidFill>
                <a:schemeClr val="bg1"/>
              </a:solidFill>
            </a:endParaRPr>
          </a:p>
        </p:txBody>
      </p:sp>
      <p:sp>
        <p:nvSpPr>
          <p:cNvPr id="3" name="2 İçerik Yer Tutucusu"/>
          <p:cNvSpPr>
            <a:spLocks noGrp="1"/>
          </p:cNvSpPr>
          <p:nvPr>
            <p:ph idx="1"/>
          </p:nvPr>
        </p:nvSpPr>
        <p:spPr>
          <a:xfrm>
            <a:off x="457200" y="2132856"/>
            <a:ext cx="8229600" cy="4320480"/>
          </a:xfrm>
        </p:spPr>
        <p:txBody>
          <a:bodyPr>
            <a:normAutofit/>
          </a:bodyPr>
          <a:lstStyle/>
          <a:p>
            <a:r>
              <a:rPr lang="en-US" dirty="0" smtClean="0">
                <a:solidFill>
                  <a:schemeClr val="bg1">
                    <a:lumMod val="75000"/>
                  </a:schemeClr>
                </a:solidFill>
              </a:rPr>
              <a:t>Skills development for economic development</a:t>
            </a:r>
          </a:p>
          <a:p>
            <a:r>
              <a:rPr lang="en-US" dirty="0" smtClean="0">
                <a:solidFill>
                  <a:schemeClr val="bg1">
                    <a:lumMod val="75000"/>
                  </a:schemeClr>
                </a:solidFill>
              </a:rPr>
              <a:t>Unskilled workforce as a major problem in Turkey</a:t>
            </a:r>
          </a:p>
          <a:p>
            <a:r>
              <a:rPr lang="en-US" dirty="0" smtClean="0"/>
              <a:t>Important role for the private sector</a:t>
            </a:r>
          </a:p>
          <a:p>
            <a:r>
              <a:rPr lang="en-US" dirty="0" smtClean="0">
                <a:solidFill>
                  <a:schemeClr val="bg1">
                    <a:lumMod val="75000"/>
                  </a:schemeClr>
                </a:solidFill>
              </a:rPr>
              <a:t>UMEM Skills’10 Project</a:t>
            </a:r>
          </a:p>
          <a:p>
            <a:r>
              <a:rPr lang="en-US" dirty="0" smtClean="0">
                <a:solidFill>
                  <a:schemeClr val="bg1">
                    <a:lumMod val="75000"/>
                  </a:schemeClr>
                </a:solidFill>
              </a:rPr>
              <a:t>Conclusions</a:t>
            </a:r>
            <a:endParaRPr lang="tr-TR" dirty="0" smtClean="0">
              <a:solidFill>
                <a:schemeClr val="bg1">
                  <a:lumMod val="75000"/>
                </a:schemeClr>
              </a:solidFill>
            </a:endParaRPr>
          </a:p>
        </p:txBody>
      </p:sp>
      <p:pic>
        <p:nvPicPr>
          <p:cNvPr id="6" name="Picture 3"/>
          <p:cNvPicPr>
            <a:picLocks noChangeAspect="1" noChangeArrowheads="1"/>
          </p:cNvPicPr>
          <p:nvPr/>
        </p:nvPicPr>
        <p:blipFill>
          <a:blip r:embed="rId3" cstate="print"/>
          <a:srcRect/>
          <a:stretch>
            <a:fillRect/>
          </a:stretch>
        </p:blipFill>
        <p:spPr bwMode="auto">
          <a:xfrm>
            <a:off x="4986581" y="332656"/>
            <a:ext cx="4157419" cy="720000"/>
          </a:xfrm>
          <a:prstGeom prst="rect">
            <a:avLst/>
          </a:prstGeom>
          <a:noFill/>
          <a:ln w="9525">
            <a:noFill/>
            <a:miter lim="800000"/>
            <a:headEnd/>
            <a:tailEnd/>
          </a:ln>
        </p:spPr>
      </p:pic>
      <p:pic>
        <p:nvPicPr>
          <p:cNvPr id="7" name="Picture 3"/>
          <p:cNvPicPr>
            <a:picLocks noChangeAspect="1" noChangeArrowheads="1"/>
          </p:cNvPicPr>
          <p:nvPr/>
        </p:nvPicPr>
        <p:blipFill>
          <a:blip r:embed="rId4" cstate="print"/>
          <a:srcRect/>
          <a:stretch>
            <a:fillRect/>
          </a:stretch>
        </p:blipFill>
        <p:spPr bwMode="auto">
          <a:xfrm>
            <a:off x="0" y="188640"/>
            <a:ext cx="9144000" cy="10527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47256" y="1196752"/>
            <a:ext cx="6696744" cy="710952"/>
          </a:xfrm>
        </p:spPr>
        <p:txBody>
          <a:bodyPr>
            <a:normAutofit fontScale="90000"/>
          </a:bodyPr>
          <a:lstStyle/>
          <a:p>
            <a:pPr algn="r"/>
            <a:r>
              <a:rPr lang="en-US" dirty="0" smtClean="0">
                <a:solidFill>
                  <a:schemeClr val="bg1"/>
                </a:solidFill>
              </a:rPr>
              <a:t>Role of the Private Sector</a:t>
            </a:r>
            <a:endParaRPr lang="en-US" dirty="0">
              <a:solidFill>
                <a:schemeClr val="bg1"/>
              </a:solidFill>
            </a:endParaRPr>
          </a:p>
        </p:txBody>
      </p:sp>
      <p:sp>
        <p:nvSpPr>
          <p:cNvPr id="3" name="2 İçerik Yer Tutucusu"/>
          <p:cNvSpPr>
            <a:spLocks noGrp="1"/>
          </p:cNvSpPr>
          <p:nvPr>
            <p:ph idx="1"/>
          </p:nvPr>
        </p:nvSpPr>
        <p:spPr>
          <a:xfrm>
            <a:off x="467544" y="1916832"/>
            <a:ext cx="8229600" cy="4464496"/>
          </a:xfrm>
        </p:spPr>
        <p:txBody>
          <a:bodyPr>
            <a:normAutofit fontScale="92500"/>
          </a:bodyPr>
          <a:lstStyle/>
          <a:p>
            <a:r>
              <a:rPr lang="en-US" dirty="0" smtClean="0"/>
              <a:t>Two sides of the unemployment problem</a:t>
            </a:r>
          </a:p>
          <a:p>
            <a:pPr lvl="1"/>
            <a:r>
              <a:rPr lang="en-US" dirty="0" smtClean="0"/>
              <a:t>Unemployed people do not satisfy the requirements of firms, due to their low skills.</a:t>
            </a:r>
          </a:p>
          <a:p>
            <a:pPr lvl="1"/>
            <a:r>
              <a:rPr lang="en-US" dirty="0" smtClean="0"/>
              <a:t>Although there are vacancies, firms can not find qualified candidates in the labor market.</a:t>
            </a:r>
          </a:p>
          <a:p>
            <a:pPr marL="342900" lvl="1" indent="-342900">
              <a:buFont typeface="Arial" pitchFamily="34" charset="0"/>
              <a:buChar char="•"/>
            </a:pPr>
            <a:r>
              <a:rPr lang="en-US" sz="3000" dirty="0" smtClean="0"/>
              <a:t>The private sector organizations can contribute to reduce these mismatches</a:t>
            </a:r>
          </a:p>
          <a:p>
            <a:pPr lvl="1"/>
            <a:r>
              <a:rPr lang="en-US" dirty="0" smtClean="0"/>
              <a:t>Taking an active role in the vocational training system</a:t>
            </a:r>
          </a:p>
          <a:p>
            <a:pPr lvl="1"/>
            <a:r>
              <a:rPr lang="en-US" dirty="0" smtClean="0"/>
              <a:t>Serving as a mediator between firms and job seekers</a:t>
            </a:r>
          </a:p>
          <a:p>
            <a:pPr marL="742950" lvl="2" indent="-342900">
              <a:buNone/>
            </a:pPr>
            <a:endParaRPr lang="en-US" sz="2200" dirty="0" smtClean="0"/>
          </a:p>
          <a:p>
            <a:endParaRPr lang="en-US" dirty="0"/>
          </a:p>
        </p:txBody>
      </p:sp>
      <p:pic>
        <p:nvPicPr>
          <p:cNvPr id="6" name="Picture 3"/>
          <p:cNvPicPr>
            <a:picLocks noChangeAspect="1" noChangeArrowheads="1"/>
          </p:cNvPicPr>
          <p:nvPr/>
        </p:nvPicPr>
        <p:blipFill>
          <a:blip r:embed="rId3" cstate="print"/>
          <a:srcRect/>
          <a:stretch>
            <a:fillRect/>
          </a:stretch>
        </p:blipFill>
        <p:spPr bwMode="auto">
          <a:xfrm>
            <a:off x="4986581" y="332656"/>
            <a:ext cx="4157419" cy="720000"/>
          </a:xfrm>
          <a:prstGeom prst="rect">
            <a:avLst/>
          </a:prstGeom>
          <a:noFill/>
          <a:ln w="9525">
            <a:noFill/>
            <a:miter lim="800000"/>
            <a:headEnd/>
            <a:tailEnd/>
          </a:ln>
        </p:spPr>
      </p:pic>
      <p:pic>
        <p:nvPicPr>
          <p:cNvPr id="7" name="Picture 3"/>
          <p:cNvPicPr>
            <a:picLocks noChangeAspect="1" noChangeArrowheads="1"/>
          </p:cNvPicPr>
          <p:nvPr/>
        </p:nvPicPr>
        <p:blipFill>
          <a:blip r:embed="rId4" cstate="print"/>
          <a:srcRect/>
          <a:stretch>
            <a:fillRect/>
          </a:stretch>
        </p:blipFill>
        <p:spPr bwMode="auto">
          <a:xfrm>
            <a:off x="0" y="188640"/>
            <a:ext cx="9144000" cy="10527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47256" y="1196752"/>
            <a:ext cx="6696744" cy="710952"/>
          </a:xfrm>
        </p:spPr>
        <p:txBody>
          <a:bodyPr>
            <a:normAutofit fontScale="90000"/>
          </a:bodyPr>
          <a:lstStyle/>
          <a:p>
            <a:pPr algn="r"/>
            <a:r>
              <a:rPr lang="tr-TR" dirty="0" smtClean="0">
                <a:solidFill>
                  <a:schemeClr val="bg1"/>
                </a:solidFill>
              </a:rPr>
              <a:t>UMEM Skills’10</a:t>
            </a:r>
            <a:endParaRPr lang="en-US" dirty="0">
              <a:solidFill>
                <a:schemeClr val="bg1"/>
              </a:solidFill>
            </a:endParaRPr>
          </a:p>
        </p:txBody>
      </p:sp>
      <p:sp>
        <p:nvSpPr>
          <p:cNvPr id="3" name="2 İçerik Yer Tutucusu"/>
          <p:cNvSpPr>
            <a:spLocks noGrp="1"/>
          </p:cNvSpPr>
          <p:nvPr>
            <p:ph idx="1"/>
          </p:nvPr>
        </p:nvSpPr>
        <p:spPr>
          <a:xfrm>
            <a:off x="457200" y="2132856"/>
            <a:ext cx="8229600" cy="4320480"/>
          </a:xfrm>
        </p:spPr>
        <p:txBody>
          <a:bodyPr>
            <a:normAutofit/>
          </a:bodyPr>
          <a:lstStyle/>
          <a:p>
            <a:r>
              <a:rPr lang="en-US" dirty="0" smtClean="0">
                <a:solidFill>
                  <a:schemeClr val="bg1">
                    <a:lumMod val="75000"/>
                  </a:schemeClr>
                </a:solidFill>
              </a:rPr>
              <a:t>Skills development for economic development</a:t>
            </a:r>
          </a:p>
          <a:p>
            <a:r>
              <a:rPr lang="en-US" dirty="0" smtClean="0">
                <a:solidFill>
                  <a:schemeClr val="bg1">
                    <a:lumMod val="75000"/>
                  </a:schemeClr>
                </a:solidFill>
              </a:rPr>
              <a:t>Unskilled workforce as a major problem in Turkey</a:t>
            </a:r>
          </a:p>
          <a:p>
            <a:r>
              <a:rPr lang="en-US" dirty="0" smtClean="0">
                <a:solidFill>
                  <a:schemeClr val="bg1">
                    <a:lumMod val="75000"/>
                  </a:schemeClr>
                </a:solidFill>
              </a:rPr>
              <a:t>Important role for the private sector</a:t>
            </a:r>
          </a:p>
          <a:p>
            <a:r>
              <a:rPr lang="en-US" dirty="0" smtClean="0"/>
              <a:t>UMEM Skills’10 Project</a:t>
            </a:r>
          </a:p>
          <a:p>
            <a:r>
              <a:rPr lang="en-US" dirty="0" smtClean="0">
                <a:solidFill>
                  <a:schemeClr val="bg1">
                    <a:lumMod val="75000"/>
                  </a:schemeClr>
                </a:solidFill>
              </a:rPr>
              <a:t>Conclusions</a:t>
            </a:r>
            <a:endParaRPr lang="tr-TR" dirty="0" smtClean="0">
              <a:solidFill>
                <a:schemeClr val="bg1">
                  <a:lumMod val="75000"/>
                </a:schemeClr>
              </a:solidFill>
            </a:endParaRPr>
          </a:p>
        </p:txBody>
      </p:sp>
      <p:pic>
        <p:nvPicPr>
          <p:cNvPr id="6" name="Picture 3"/>
          <p:cNvPicPr>
            <a:picLocks noChangeAspect="1" noChangeArrowheads="1"/>
          </p:cNvPicPr>
          <p:nvPr/>
        </p:nvPicPr>
        <p:blipFill>
          <a:blip r:embed="rId3" cstate="print"/>
          <a:srcRect/>
          <a:stretch>
            <a:fillRect/>
          </a:stretch>
        </p:blipFill>
        <p:spPr bwMode="auto">
          <a:xfrm>
            <a:off x="4986581" y="332656"/>
            <a:ext cx="4157419" cy="720000"/>
          </a:xfrm>
          <a:prstGeom prst="rect">
            <a:avLst/>
          </a:prstGeom>
          <a:noFill/>
          <a:ln w="9525">
            <a:noFill/>
            <a:miter lim="800000"/>
            <a:headEnd/>
            <a:tailEnd/>
          </a:ln>
        </p:spPr>
      </p:pic>
      <p:pic>
        <p:nvPicPr>
          <p:cNvPr id="7" name="Picture 3"/>
          <p:cNvPicPr>
            <a:picLocks noChangeAspect="1" noChangeArrowheads="1"/>
          </p:cNvPicPr>
          <p:nvPr/>
        </p:nvPicPr>
        <p:blipFill>
          <a:blip r:embed="rId4" cstate="print"/>
          <a:srcRect/>
          <a:stretch>
            <a:fillRect/>
          </a:stretch>
        </p:blipFill>
        <p:spPr bwMode="auto">
          <a:xfrm>
            <a:off x="0" y="188640"/>
            <a:ext cx="9144000" cy="10527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SPMSONNNNNNNN">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TemaSPMSONNNNNNNN</Template>
  <TotalTime>1261</TotalTime>
  <Words>1230</Words>
  <Application>Microsoft Office PowerPoint</Application>
  <PresentationFormat>Ekran Gösterisi (4:3)</PresentationFormat>
  <Paragraphs>205</Paragraphs>
  <Slides>22</Slides>
  <Notes>22</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TemaSPMSONNNNNNNN</vt:lpstr>
      <vt:lpstr>    Skills’10 Project Specialized Vocational Training Centers Project (UMEM Beceri’10)      </vt:lpstr>
      <vt:lpstr>Framework</vt:lpstr>
      <vt:lpstr>Skills Development</vt:lpstr>
      <vt:lpstr>Skills Development</vt:lpstr>
      <vt:lpstr>Unskilled Workforce in Turkey</vt:lpstr>
      <vt:lpstr>Unskilled Workforce in Turkey</vt:lpstr>
      <vt:lpstr>Role of the Private Sector</vt:lpstr>
      <vt:lpstr>Role of the Private Sector</vt:lpstr>
      <vt:lpstr>UMEM Skills’10</vt:lpstr>
      <vt:lpstr>UMEM Skills’10</vt:lpstr>
      <vt:lpstr>UMEM Skills’10</vt:lpstr>
      <vt:lpstr>UMEM Skills’10</vt:lpstr>
      <vt:lpstr>UMEM Skills’10</vt:lpstr>
      <vt:lpstr>UMEM Skills’10</vt:lpstr>
      <vt:lpstr>UMEM Skills’10</vt:lpstr>
      <vt:lpstr>UMEM Skills’10</vt:lpstr>
      <vt:lpstr>UMEM Skills’10</vt:lpstr>
      <vt:lpstr>UMEM Skills’10</vt:lpstr>
      <vt:lpstr>UMEM Skills’10</vt:lpstr>
      <vt:lpstr>PowerPoint Sunusu</vt:lpstr>
      <vt:lpstr>Conclusions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Skills’10 Project Specialized Vocational Training Centers</dc:title>
  <dc:creator>IBA</dc:creator>
  <cp:lastModifiedBy>tobb</cp:lastModifiedBy>
  <cp:revision>250</cp:revision>
  <cp:lastPrinted>2015-06-22T13:04:07Z</cp:lastPrinted>
  <dcterms:created xsi:type="dcterms:W3CDTF">2012-01-06T08:50:16Z</dcterms:created>
  <dcterms:modified xsi:type="dcterms:W3CDTF">2015-11-10T12:58:20Z</dcterms:modified>
</cp:coreProperties>
</file>